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6"/>
  </p:notesMasterIdLst>
  <p:sldIdLst>
    <p:sldId id="299" r:id="rId2"/>
    <p:sldId id="256" r:id="rId3"/>
    <p:sldId id="300" r:id="rId4"/>
    <p:sldId id="301" r:id="rId5"/>
    <p:sldId id="302" r:id="rId6"/>
    <p:sldId id="295" r:id="rId7"/>
    <p:sldId id="298" r:id="rId8"/>
    <p:sldId id="304" r:id="rId9"/>
    <p:sldId id="305" r:id="rId10"/>
    <p:sldId id="30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97" r:id="rId25"/>
    <p:sldId id="270" r:id="rId26"/>
    <p:sldId id="293" r:id="rId27"/>
    <p:sldId id="307" r:id="rId28"/>
    <p:sldId id="271" r:id="rId29"/>
    <p:sldId id="272" r:id="rId30"/>
    <p:sldId id="273" r:id="rId31"/>
    <p:sldId id="274" r:id="rId32"/>
    <p:sldId id="303" r:id="rId33"/>
    <p:sldId id="275" r:id="rId34"/>
    <p:sldId id="276" r:id="rId35"/>
    <p:sldId id="277" r:id="rId36"/>
    <p:sldId id="279" r:id="rId37"/>
    <p:sldId id="288" r:id="rId38"/>
    <p:sldId id="289" r:id="rId39"/>
    <p:sldId id="309" r:id="rId40"/>
    <p:sldId id="310" r:id="rId41"/>
    <p:sldId id="311" r:id="rId42"/>
    <p:sldId id="290" r:id="rId43"/>
    <p:sldId id="312" r:id="rId44"/>
    <p:sldId id="31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594C5-2D17-4208-A9D4-CBBE79F3040C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1874B-0112-4FF1-9F4F-6D156205B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 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9B3D25-458D-4440-9707-F34F966A62C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1874B-0112-4FF1-9F4F-6D156205BA4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841E-32E9-44F4-A876-E528C6D09EAC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B61922-E5CE-4137-A6FD-9E8EBDFED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841E-32E9-44F4-A876-E528C6D09EAC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1922-E5CE-4137-A6FD-9E8EBDFED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841E-32E9-44F4-A876-E528C6D09EAC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1922-E5CE-4137-A6FD-9E8EBDFED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841E-32E9-44F4-A876-E528C6D09EAC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B61922-E5CE-4137-A6FD-9E8EBDFED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841E-32E9-44F4-A876-E528C6D09EAC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1922-E5CE-4137-A6FD-9E8EBDFED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841E-32E9-44F4-A876-E528C6D09EAC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1922-E5CE-4137-A6FD-9E8EBDFED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841E-32E9-44F4-A876-E528C6D09EAC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B61922-E5CE-4137-A6FD-9E8EBDFED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841E-32E9-44F4-A876-E528C6D09EAC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1922-E5CE-4137-A6FD-9E8EBDFED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841E-32E9-44F4-A876-E528C6D09EAC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1922-E5CE-4137-A6FD-9E8EBDFED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841E-32E9-44F4-A876-E528C6D09EAC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1922-E5CE-4137-A6FD-9E8EBDFED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841E-32E9-44F4-A876-E528C6D09EAC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1922-E5CE-4137-A6FD-9E8EBDFED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C6841E-32E9-44F4-A876-E528C6D09EAC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B61922-E5CE-4137-A6FD-9E8EBDFED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883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1900" b="1" dirty="0" smtClean="0">
              <a:solidFill>
                <a:srgbClr val="FF0000"/>
              </a:solidFill>
              <a:latin typeface="Bradley Hand ITC" pitchFamily="66" charset="0"/>
            </a:endParaRPr>
          </a:p>
          <a:p>
            <a:pPr>
              <a:buNone/>
            </a:pP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</a:rPr>
              <a:t>DR .ABHISHEK  SINGH  PARIHAR </a:t>
            </a:r>
          </a:p>
          <a:p>
            <a:pPr>
              <a:buNone/>
            </a:pPr>
            <a:r>
              <a:rPr lang="en-US" sz="1900" b="1" dirty="0" smtClean="0">
                <a:solidFill>
                  <a:srgbClr val="FF0000"/>
                </a:solidFill>
                <a:latin typeface="Bradley Hand ITC" pitchFamily="66" charset="0"/>
              </a:rPr>
              <a:t>     </a:t>
            </a:r>
          </a:p>
          <a:p>
            <a:pPr>
              <a:buNone/>
            </a:pPr>
            <a:r>
              <a:rPr lang="en-US" sz="1900" b="1" dirty="0" smtClean="0">
                <a:solidFill>
                  <a:srgbClr val="C00000"/>
                </a:solidFill>
                <a:latin typeface="Bradley Hand ITC" pitchFamily="66" charset="0"/>
              </a:rPr>
              <a:t> </a:t>
            </a:r>
            <a:r>
              <a:rPr lang="en-US" sz="1900" b="1" dirty="0" smtClean="0">
                <a:solidFill>
                  <a:srgbClr val="C00000"/>
                </a:solidFill>
                <a:latin typeface="Andalus"/>
              </a:rPr>
              <a:t>•  </a:t>
            </a:r>
            <a:r>
              <a:rPr lang="en-US" sz="1900" b="1" dirty="0" smtClean="0">
                <a:solidFill>
                  <a:srgbClr val="0070C0"/>
                </a:solidFill>
                <a:latin typeface="Andalus"/>
                <a:cs typeface="Gautami" pitchFamily="2"/>
              </a:rPr>
              <a:t>FELLOWSHIP IN REPRODUCTIVE MEDICINE &amp; IVF</a:t>
            </a:r>
            <a:r>
              <a:rPr lang="en-US" sz="1900" dirty="0" smtClean="0">
                <a:solidFill>
                  <a:srgbClr val="0070C0"/>
                </a:solidFill>
                <a:latin typeface="Andalus"/>
              </a:rPr>
              <a:t>, </a:t>
            </a:r>
            <a:r>
              <a:rPr lang="en-US" sz="1900" dirty="0" smtClean="0">
                <a:latin typeface="Andalus"/>
              </a:rPr>
              <a:t>CRAFT </a:t>
            </a:r>
            <a:r>
              <a:rPr lang="en-US" sz="1900" dirty="0" err="1" smtClean="0">
                <a:latin typeface="Andalus"/>
              </a:rPr>
              <a:t>Hospital,Cochin</a:t>
            </a:r>
            <a:r>
              <a:rPr lang="en-US" sz="1900" dirty="0" smtClean="0">
                <a:latin typeface="Andalus"/>
              </a:rPr>
              <a:t> </a:t>
            </a:r>
            <a:br>
              <a:rPr lang="en-US" sz="1900" dirty="0" smtClean="0">
                <a:latin typeface="Andalus"/>
              </a:rPr>
            </a:br>
            <a:r>
              <a:rPr lang="en-US" sz="1900" dirty="0" smtClean="0">
                <a:latin typeface="Andalus"/>
              </a:rPr>
              <a:t>  </a:t>
            </a:r>
            <a:r>
              <a:rPr lang="en-US" sz="1900" b="1" dirty="0" smtClean="0">
                <a:solidFill>
                  <a:srgbClr val="FFFF00"/>
                </a:solidFill>
                <a:latin typeface="Andalus"/>
              </a:rPr>
              <a:t>• </a:t>
            </a:r>
            <a:r>
              <a:rPr lang="en-US" sz="1900" dirty="0" smtClean="0">
                <a:latin typeface="Andalus"/>
              </a:rPr>
              <a:t>Ultrasound training from Craft hospital, Cochin, Kerala </a:t>
            </a:r>
          </a:p>
          <a:p>
            <a:pPr>
              <a:buNone/>
            </a:pPr>
            <a:r>
              <a:rPr lang="en-US" sz="1900" dirty="0" smtClean="0">
                <a:latin typeface="Andalus"/>
              </a:rPr>
              <a:t>           and Institute of Ultrasound Training, Delhi</a:t>
            </a:r>
          </a:p>
          <a:p>
            <a:pPr>
              <a:buNone/>
            </a:pPr>
            <a:r>
              <a:rPr lang="en-US" sz="1900" dirty="0" smtClean="0">
                <a:latin typeface="Andalus"/>
              </a:rPr>
              <a:t>       </a:t>
            </a:r>
            <a:r>
              <a:rPr lang="en-US" sz="1900" dirty="0" smtClean="0">
                <a:solidFill>
                  <a:srgbClr val="FFFF00"/>
                </a:solidFill>
                <a:latin typeface="Andalus"/>
              </a:rPr>
              <a:t> </a:t>
            </a:r>
            <a:r>
              <a:rPr lang="en-US" sz="1900" dirty="0" smtClean="0">
                <a:solidFill>
                  <a:srgbClr val="C00000"/>
                </a:solidFill>
                <a:latin typeface="Andalus"/>
              </a:rPr>
              <a:t>•   </a:t>
            </a:r>
            <a:r>
              <a:rPr lang="en-US" sz="1900" b="1" dirty="0" smtClean="0">
                <a:solidFill>
                  <a:srgbClr val="C00000"/>
                </a:solidFill>
                <a:latin typeface="Andalus"/>
              </a:rPr>
              <a:t>MS</a:t>
            </a:r>
            <a:r>
              <a:rPr lang="en-US" sz="1900" dirty="0" smtClean="0">
                <a:solidFill>
                  <a:srgbClr val="C00000"/>
                </a:solidFill>
                <a:latin typeface="Andalus"/>
              </a:rPr>
              <a:t>  </a:t>
            </a:r>
            <a:r>
              <a:rPr lang="en-US" sz="1900" dirty="0" err="1" smtClean="0">
                <a:latin typeface="Andalus"/>
              </a:rPr>
              <a:t>Obs</a:t>
            </a:r>
            <a:r>
              <a:rPr lang="en-US" sz="1900" dirty="0" smtClean="0">
                <a:latin typeface="Andalus"/>
              </a:rPr>
              <a:t> &amp; </a:t>
            </a:r>
            <a:r>
              <a:rPr lang="en-US" sz="1900" dirty="0" err="1" smtClean="0">
                <a:latin typeface="Andalus"/>
              </a:rPr>
              <a:t>Gyne</a:t>
            </a:r>
            <a:r>
              <a:rPr lang="en-US" sz="1900" dirty="0" smtClean="0">
                <a:latin typeface="Andalus"/>
              </a:rPr>
              <a:t>, RGUHS Bangalore (2008)</a:t>
            </a:r>
          </a:p>
          <a:p>
            <a:pPr>
              <a:buNone/>
            </a:pPr>
            <a:r>
              <a:rPr lang="en-US" sz="1900" dirty="0" smtClean="0">
                <a:solidFill>
                  <a:srgbClr val="0070C0"/>
                </a:solidFill>
                <a:latin typeface="Andalus"/>
              </a:rPr>
              <a:t>        </a:t>
            </a:r>
            <a:r>
              <a:rPr lang="en-US" sz="1900" b="1" dirty="0" smtClean="0">
                <a:solidFill>
                  <a:srgbClr val="C00000"/>
                </a:solidFill>
                <a:latin typeface="Andalus"/>
              </a:rPr>
              <a:t>•  MBBS </a:t>
            </a:r>
            <a:r>
              <a:rPr lang="en-US" sz="1900" dirty="0" smtClean="0">
                <a:solidFill>
                  <a:srgbClr val="C00000"/>
                </a:solidFill>
                <a:latin typeface="Andalus"/>
              </a:rPr>
              <a:t>  </a:t>
            </a:r>
            <a:r>
              <a:rPr lang="en-US" sz="1900" dirty="0" smtClean="0">
                <a:latin typeface="Andalus"/>
              </a:rPr>
              <a:t>Pondicherry University (2003)</a:t>
            </a:r>
          </a:p>
          <a:p>
            <a:pPr>
              <a:buNone/>
            </a:pPr>
            <a:r>
              <a:rPr lang="en-US" sz="1900" dirty="0" smtClean="0">
                <a:latin typeface="Andalus"/>
              </a:rPr>
              <a:t>  </a:t>
            </a:r>
            <a:r>
              <a:rPr lang="en-US" sz="1900" b="1" dirty="0" smtClean="0">
                <a:solidFill>
                  <a:srgbClr val="FF0000"/>
                </a:solidFill>
                <a:latin typeface="Andalus"/>
              </a:rPr>
              <a:t>AREAS OF CLINICAL INTEREST</a:t>
            </a:r>
            <a:endParaRPr lang="en-US" sz="1900" dirty="0" smtClean="0">
              <a:solidFill>
                <a:srgbClr val="FF0000"/>
              </a:solidFill>
              <a:latin typeface="Andalus"/>
            </a:endParaRPr>
          </a:p>
          <a:p>
            <a:r>
              <a:rPr lang="en-US" sz="1900" b="1" dirty="0" smtClean="0">
                <a:latin typeface="Andalus"/>
              </a:rPr>
              <a:t>Reproductive Medicine, IVF, </a:t>
            </a:r>
            <a:r>
              <a:rPr lang="en-US" sz="1900" b="1" dirty="0" err="1" smtClean="0">
                <a:latin typeface="Andalus"/>
              </a:rPr>
              <a:t>Andrology</a:t>
            </a:r>
            <a:endParaRPr lang="en-US" sz="1900" b="1" dirty="0" smtClean="0">
              <a:latin typeface="Andalus"/>
            </a:endParaRPr>
          </a:p>
          <a:p>
            <a:endParaRPr lang="en-US" sz="1900" dirty="0" smtClean="0">
              <a:latin typeface="Andalus"/>
            </a:endParaRPr>
          </a:p>
          <a:p>
            <a:pPr>
              <a:buNone/>
            </a:pPr>
            <a:r>
              <a:rPr lang="en-US" sz="1900" b="1" dirty="0" smtClean="0">
                <a:solidFill>
                  <a:srgbClr val="C00000"/>
                </a:solidFill>
                <a:latin typeface="Andalus"/>
              </a:rPr>
              <a:t>Member :</a:t>
            </a:r>
          </a:p>
          <a:p>
            <a:r>
              <a:rPr lang="en-US" sz="1900" dirty="0" smtClean="0">
                <a:latin typeface="Andalus"/>
              </a:rPr>
              <a:t>Federation of Obstetrics and Gynecological societies of India </a:t>
            </a:r>
            <a:r>
              <a:rPr lang="en-US" sz="1900" b="1" dirty="0" smtClean="0">
                <a:latin typeface="Andalus"/>
              </a:rPr>
              <a:t>(FOGSI)</a:t>
            </a:r>
          </a:p>
          <a:p>
            <a:r>
              <a:rPr lang="en-US" sz="1900" dirty="0" smtClean="0">
                <a:latin typeface="Andalus"/>
              </a:rPr>
              <a:t>Ghaziabad </a:t>
            </a:r>
            <a:r>
              <a:rPr lang="en-US" sz="1900" dirty="0" err="1" smtClean="0">
                <a:latin typeface="Andalus"/>
              </a:rPr>
              <a:t>Obsterics</a:t>
            </a:r>
            <a:r>
              <a:rPr lang="en-US" sz="1900" dirty="0" smtClean="0">
                <a:latin typeface="Andalus"/>
              </a:rPr>
              <a:t> and Gynecological society </a:t>
            </a:r>
          </a:p>
          <a:p>
            <a:r>
              <a:rPr lang="en-US" sz="1900" dirty="0" smtClean="0">
                <a:latin typeface="Andalus"/>
              </a:rPr>
              <a:t>Gynecological Endocrine Society of India </a:t>
            </a:r>
            <a:r>
              <a:rPr lang="en-US" sz="1900" b="1" dirty="0" smtClean="0">
                <a:latin typeface="Andalus"/>
              </a:rPr>
              <a:t>(GESI)</a:t>
            </a:r>
          </a:p>
          <a:p>
            <a:r>
              <a:rPr lang="en-US" sz="1900" dirty="0" smtClean="0">
                <a:latin typeface="Andalus"/>
              </a:rPr>
              <a:t>Indian Medical Association </a:t>
            </a:r>
            <a:r>
              <a:rPr lang="en-US" sz="1900" b="1" dirty="0" smtClean="0">
                <a:latin typeface="Andalus"/>
              </a:rPr>
              <a:t>(IMA), </a:t>
            </a:r>
            <a:r>
              <a:rPr lang="en-US" sz="1900" dirty="0" smtClean="0">
                <a:latin typeface="Andalus"/>
              </a:rPr>
              <a:t>Ghaziabad branch</a:t>
            </a:r>
          </a:p>
          <a:p>
            <a:r>
              <a:rPr lang="en-US" sz="1900" dirty="0" smtClean="0">
                <a:latin typeface="Andalus"/>
              </a:rPr>
              <a:t>Delhi Gynecologist’s Forum </a:t>
            </a:r>
            <a:r>
              <a:rPr lang="en-US" sz="1900" b="1" dirty="0" smtClean="0">
                <a:latin typeface="Andalus"/>
              </a:rPr>
              <a:t>(DGF)</a:t>
            </a:r>
          </a:p>
          <a:p>
            <a:r>
              <a:rPr lang="en-US" sz="1900" dirty="0" smtClean="0">
                <a:latin typeface="Andalus"/>
              </a:rPr>
              <a:t>Indian Fertility Society </a:t>
            </a:r>
            <a:r>
              <a:rPr lang="en-US" sz="1900" b="1" dirty="0" smtClean="0">
                <a:latin typeface="Andalus"/>
              </a:rPr>
              <a:t>(IFS)</a:t>
            </a:r>
          </a:p>
          <a:p>
            <a:endParaRPr lang="en-US" sz="1900" b="1" dirty="0" smtClean="0">
              <a:latin typeface="Andalus"/>
            </a:endParaRPr>
          </a:p>
          <a:p>
            <a:pPr>
              <a:buNone/>
            </a:pPr>
            <a:r>
              <a:rPr lang="en-US" sz="1900" b="1" dirty="0" smtClean="0">
                <a:latin typeface="Andalus"/>
              </a:rPr>
              <a:t>     </a:t>
            </a:r>
            <a:r>
              <a:rPr lang="en-US" sz="1900" b="1" dirty="0" smtClean="0">
                <a:solidFill>
                  <a:srgbClr val="C00000"/>
                </a:solidFill>
                <a:latin typeface="Andalus"/>
              </a:rPr>
              <a:t>Invited as guest speaker at various societies &amp; Conferences</a:t>
            </a:r>
          </a:p>
          <a:p>
            <a:pPr>
              <a:buNone/>
            </a:pPr>
            <a:r>
              <a:rPr lang="en-US" sz="1900" b="1" dirty="0" smtClean="0">
                <a:solidFill>
                  <a:srgbClr val="C00000"/>
                </a:solidFill>
                <a:latin typeface="Andalus"/>
              </a:rPr>
              <a:t>     Executive member, Ghaziabad </a:t>
            </a:r>
            <a:r>
              <a:rPr lang="en-US" sz="1900" b="1" dirty="0" err="1" smtClean="0">
                <a:solidFill>
                  <a:srgbClr val="C00000"/>
                </a:solidFill>
                <a:latin typeface="Andalus"/>
              </a:rPr>
              <a:t>Obs</a:t>
            </a:r>
            <a:r>
              <a:rPr lang="en-US" sz="1900" b="1" dirty="0" smtClean="0">
                <a:solidFill>
                  <a:srgbClr val="C00000"/>
                </a:solidFill>
                <a:latin typeface="Andalus"/>
              </a:rPr>
              <a:t> &amp; </a:t>
            </a:r>
            <a:r>
              <a:rPr lang="en-US" sz="1900" b="1" dirty="0" err="1" smtClean="0">
                <a:solidFill>
                  <a:srgbClr val="C00000"/>
                </a:solidFill>
                <a:latin typeface="Andalus"/>
              </a:rPr>
              <a:t>Gynec</a:t>
            </a:r>
            <a:r>
              <a:rPr lang="en-US" sz="1900" b="1" dirty="0" smtClean="0">
                <a:solidFill>
                  <a:srgbClr val="C00000"/>
                </a:solidFill>
                <a:latin typeface="Andalus"/>
              </a:rPr>
              <a:t> Society</a:t>
            </a:r>
          </a:p>
          <a:p>
            <a:endParaRPr lang="en-US" sz="2600" dirty="0" smtClean="0">
              <a:latin typeface="Andalus"/>
            </a:endParaRPr>
          </a:p>
          <a:p>
            <a:pPr>
              <a:buNone/>
            </a:pPr>
            <a:endParaRPr lang="en-US" sz="2600" dirty="0" smtClean="0">
              <a:latin typeface="Andalus"/>
            </a:endParaRPr>
          </a:p>
          <a:p>
            <a:pPr>
              <a:buNone/>
            </a:pPr>
            <a:r>
              <a:rPr lang="en-US" sz="2800" dirty="0" smtClean="0">
                <a:latin typeface="Andalus"/>
              </a:rPr>
              <a:t/>
            </a:r>
            <a:br>
              <a:rPr lang="en-US" sz="2800" dirty="0" smtClean="0">
                <a:latin typeface="Andalus"/>
              </a:rPr>
            </a:br>
            <a:endParaRPr lang="en-US" sz="2800" dirty="0">
              <a:latin typeface="Andalus"/>
            </a:endParaRPr>
          </a:p>
        </p:txBody>
      </p:sp>
      <p:pic>
        <p:nvPicPr>
          <p:cNvPr id="4" name="Picture 1" descr="abhi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0"/>
            <a:ext cx="1219200" cy="1662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ChangeArrowheads="1"/>
          </p:cNvSpPr>
          <p:nvPr/>
        </p:nvSpPr>
        <p:spPr bwMode="auto">
          <a:xfrm>
            <a:off x="381000" y="0"/>
            <a:ext cx="876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rtl="0"/>
            <a:r>
              <a:rPr lang="en-US" altLang="ar-SA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Advantages of IUI</a:t>
            </a:r>
            <a:endParaRPr lang="en-US" altLang="ar-SA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1" name="Rectangle 1027"/>
          <p:cNvSpPr>
            <a:spLocks noChangeArrowheads="1"/>
          </p:cNvSpPr>
          <p:nvPr/>
        </p:nvSpPr>
        <p:spPr bwMode="auto">
          <a:xfrm>
            <a:off x="152400" y="1600200"/>
            <a:ext cx="899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 rtl="0">
              <a:spcBef>
                <a:spcPct val="20000"/>
              </a:spcBef>
              <a:buClr>
                <a:srgbClr val="FF6600"/>
              </a:buClr>
              <a:buSzPct val="120000"/>
              <a:buFontTx/>
              <a:buChar char="•"/>
            </a:pPr>
            <a:r>
              <a:rPr lang="en-US" altLang="ar-SA" sz="3200" dirty="0" smtClean="0">
                <a:solidFill>
                  <a:srgbClr val="C00000"/>
                </a:solidFill>
              </a:rPr>
              <a:t>Bypass </a:t>
            </a:r>
            <a:r>
              <a:rPr lang="en-US" altLang="ar-SA" sz="3200" dirty="0" smtClean="0">
                <a:solidFill>
                  <a:schemeClr val="accent5">
                    <a:lumMod val="50000"/>
                  </a:schemeClr>
                </a:solidFill>
              </a:rPr>
              <a:t>( Vaginal </a:t>
            </a:r>
            <a:r>
              <a:rPr lang="en-US" altLang="ar-SA" sz="3200" dirty="0">
                <a:solidFill>
                  <a:schemeClr val="accent5">
                    <a:lumMod val="50000"/>
                  </a:schemeClr>
                </a:solidFill>
              </a:rPr>
              <a:t>acidity + cervical mucus hostility)</a:t>
            </a:r>
          </a:p>
          <a:p>
            <a:pPr marL="342900" indent="-342900" algn="l" rtl="0">
              <a:spcBef>
                <a:spcPct val="20000"/>
              </a:spcBef>
              <a:buClr>
                <a:srgbClr val="FF6600"/>
              </a:buClr>
              <a:buSzPct val="120000"/>
              <a:buFontTx/>
              <a:buChar char="•"/>
            </a:pPr>
            <a:r>
              <a:rPr lang="en-US" altLang="ar-SA" sz="3200" dirty="0">
                <a:solidFill>
                  <a:srgbClr val="C00000"/>
                </a:solidFill>
              </a:rPr>
              <a:t>Deposition of a well prepared sperms as close as possible to the </a:t>
            </a:r>
            <a:r>
              <a:rPr lang="en-US" altLang="ar-SA" sz="3200" dirty="0" err="1">
                <a:solidFill>
                  <a:srgbClr val="C00000"/>
                </a:solidFill>
              </a:rPr>
              <a:t>oocytes</a:t>
            </a:r>
            <a:r>
              <a:rPr lang="en-US" altLang="ar-SA" sz="3200" dirty="0">
                <a:solidFill>
                  <a:srgbClr val="C00000"/>
                </a:solidFill>
              </a:rPr>
              <a:t> </a:t>
            </a:r>
            <a:r>
              <a:rPr lang="en-US" altLang="ar-SA" sz="3200" dirty="0">
                <a:solidFill>
                  <a:srgbClr val="FFFFFF"/>
                </a:solidFill>
              </a:rPr>
              <a:t>	</a:t>
            </a:r>
            <a:r>
              <a:rPr lang="en-US" altLang="ar-SA" sz="3200" dirty="0">
                <a:solidFill>
                  <a:schemeClr val="accent5">
                    <a:lumMod val="50000"/>
                  </a:schemeClr>
                </a:solidFill>
              </a:rPr>
              <a:t>(Short distance)</a:t>
            </a:r>
          </a:p>
          <a:p>
            <a:pPr marL="342900" indent="-342900" algn="l" rtl="0">
              <a:spcBef>
                <a:spcPct val="20000"/>
              </a:spcBef>
              <a:buClr>
                <a:srgbClr val="FF6600"/>
              </a:buClr>
              <a:buSzPct val="120000"/>
              <a:buFontTx/>
              <a:buChar char="•"/>
            </a:pPr>
            <a:r>
              <a:rPr lang="en-US" altLang="ar-SA" sz="3200" dirty="0">
                <a:solidFill>
                  <a:srgbClr val="C00000"/>
                </a:solidFill>
              </a:rPr>
              <a:t>Non </a:t>
            </a:r>
            <a:r>
              <a:rPr lang="en-US" altLang="ar-SA" sz="3200" dirty="0" smtClean="0">
                <a:solidFill>
                  <a:srgbClr val="C00000"/>
                </a:solidFill>
              </a:rPr>
              <a:t>invasive</a:t>
            </a:r>
            <a:endParaRPr lang="en-US" altLang="ar-SA" sz="3200" dirty="0">
              <a:solidFill>
                <a:srgbClr val="C00000"/>
              </a:solidFill>
            </a:endParaRPr>
          </a:p>
          <a:p>
            <a:pPr marL="342900" indent="-342900" algn="l" rtl="0">
              <a:spcBef>
                <a:spcPct val="20000"/>
              </a:spcBef>
              <a:buClr>
                <a:srgbClr val="FF6600"/>
              </a:buClr>
              <a:buSzPct val="120000"/>
              <a:buFontTx/>
              <a:buChar char="•"/>
            </a:pPr>
            <a:r>
              <a:rPr lang="en-US" altLang="ar-SA" sz="3200" dirty="0">
                <a:solidFill>
                  <a:srgbClr val="C00000"/>
                </a:solidFill>
              </a:rPr>
              <a:t>Inexpensive.</a:t>
            </a:r>
          </a:p>
          <a:p>
            <a:pPr marL="342900" indent="-342900" algn="l" rtl="0">
              <a:spcBef>
                <a:spcPct val="20000"/>
              </a:spcBef>
              <a:buClr>
                <a:srgbClr val="FF6600"/>
              </a:buClr>
              <a:buSzPct val="120000"/>
              <a:buFontTx/>
              <a:buChar char="•"/>
            </a:pPr>
            <a:r>
              <a:rPr lang="en-US" altLang="ar-SA" sz="3200" dirty="0">
                <a:solidFill>
                  <a:srgbClr val="C00000"/>
                </a:solidFill>
              </a:rPr>
              <a:t>Antenatal &amp; </a:t>
            </a:r>
            <a:r>
              <a:rPr lang="en-US" altLang="ar-SA" sz="3200" dirty="0" err="1">
                <a:solidFill>
                  <a:srgbClr val="C00000"/>
                </a:solidFill>
              </a:rPr>
              <a:t>perinatal</a:t>
            </a:r>
            <a:r>
              <a:rPr lang="en-US" altLang="ar-SA" sz="3200" dirty="0">
                <a:solidFill>
                  <a:srgbClr val="C00000"/>
                </a:solidFill>
              </a:rPr>
              <a:t> complications </a:t>
            </a:r>
            <a:r>
              <a:rPr lang="en-US" altLang="ar-SA" sz="3200" dirty="0" smtClean="0">
                <a:solidFill>
                  <a:schemeClr val="accent5">
                    <a:lumMod val="50000"/>
                  </a:schemeClr>
                </a:solidFill>
              </a:rPr>
              <a:t>( similar to pregnancies </a:t>
            </a:r>
            <a:r>
              <a:rPr lang="en-US" altLang="ar-SA" sz="3200" dirty="0">
                <a:solidFill>
                  <a:schemeClr val="accent5">
                    <a:lumMod val="50000"/>
                  </a:schemeClr>
                </a:solidFill>
              </a:rPr>
              <a:t>from normal S 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43216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STEPS OF IUI  </a:t>
            </a:r>
            <a:endParaRPr lang="en-US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Patient selection and work-up</a:t>
            </a:r>
          </a:p>
          <a:p>
            <a:r>
              <a:rPr lang="en-US" dirty="0" smtClean="0"/>
              <a:t>Ovarian stimulation</a:t>
            </a:r>
          </a:p>
          <a:p>
            <a:r>
              <a:rPr lang="en-US" dirty="0" smtClean="0"/>
              <a:t>Monitoring of follicular growth and endometrial development</a:t>
            </a:r>
          </a:p>
          <a:p>
            <a:r>
              <a:rPr lang="en-US" dirty="0" smtClean="0"/>
              <a:t>Timing of insemination</a:t>
            </a:r>
          </a:p>
          <a:p>
            <a:r>
              <a:rPr lang="en-US" dirty="0" smtClean="0"/>
              <a:t>Number of inseminations</a:t>
            </a:r>
          </a:p>
          <a:p>
            <a:r>
              <a:rPr lang="en-US" dirty="0" smtClean="0"/>
              <a:t>Semen preparation</a:t>
            </a:r>
          </a:p>
          <a:p>
            <a:r>
              <a:rPr lang="en-US" dirty="0" smtClean="0"/>
              <a:t>Insemination procedure</a:t>
            </a:r>
          </a:p>
          <a:p>
            <a:r>
              <a:rPr lang="en-US" dirty="0" err="1" smtClean="0"/>
              <a:t>Luteal</a:t>
            </a:r>
            <a:r>
              <a:rPr lang="en-US" dirty="0" smtClean="0"/>
              <a:t> support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7172" name="Picture 4" descr="C:\Users\User\Desktop\image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0480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7010400" cy="1440160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PREREQUISITES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4999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chemeClr val="tx1"/>
                </a:solidFill>
                <a:latin typeface="Berlin Sans FB" pitchFamily="34" charset="0"/>
                <a:cs typeface="Aharoni" pitchFamily="2" charset="-79"/>
              </a:rPr>
              <a:t>Age &lt; 40 years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C00000"/>
                </a:solidFill>
                <a:latin typeface="Berlin Sans FB" pitchFamily="34" charset="0"/>
                <a:cs typeface="Aharoni" pitchFamily="2" charset="-79"/>
              </a:rPr>
              <a:t>Patient capable of spontaneous or induced ovulation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  <a:cs typeface="Aharoni" pitchFamily="2" charset="-79"/>
              </a:rPr>
              <a:t>Atleast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  <a:cs typeface="Aharoni" pitchFamily="2" charset="-79"/>
              </a:rPr>
              <a:t> one patent fallopian tube with good </a:t>
            </a:r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  <a:cs typeface="Aharoni" pitchFamily="2" charset="-79"/>
              </a:rPr>
              <a:t>tubo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  <a:cs typeface="Aharoni" pitchFamily="2" charset="-79"/>
              </a:rPr>
              <a:t>- ovarian relationship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C00000"/>
                </a:solidFill>
                <a:latin typeface="Berlin Sans FB" pitchFamily="34" charset="0"/>
                <a:cs typeface="Aharoni" pitchFamily="2" charset="-79"/>
              </a:rPr>
              <a:t>Sperm count of more than 10 million/ml pre-wash or a post-wash count of &gt;3-5 million motile sperms with percentage motility of more than 40%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chemeClr val="tx1"/>
                </a:solidFill>
                <a:latin typeface="Berlin Sans FB" pitchFamily="34" charset="0"/>
                <a:cs typeface="Aharoni" pitchFamily="2" charset="-79"/>
              </a:rPr>
              <a:t>Easy access to the uterine cavity via a negotiable cervical canal</a:t>
            </a:r>
            <a:endParaRPr lang="en-US" dirty="0">
              <a:solidFill>
                <a:schemeClr val="tx1"/>
              </a:solidFill>
              <a:latin typeface="Berlin Sans FB" pitchFamily="34" charset="0"/>
              <a:cs typeface="Aharoni" pitchFamily="2" charset="-79"/>
            </a:endParaRPr>
          </a:p>
        </p:txBody>
      </p:sp>
      <p:pic>
        <p:nvPicPr>
          <p:cNvPr id="9218" name="Picture 2" descr="C:\Users\User\Desktop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0"/>
            <a:ext cx="2057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endParaRPr lang="en-US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   Controlled ovarian stimulation along with intrauterine insemination –effective form of treatment - select group of couples.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INDICATIONS</a:t>
            </a:r>
            <a:endParaRPr lang="en-IN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Male factor</a:t>
            </a:r>
          </a:p>
          <a:p>
            <a:endParaRPr lang="en-US" smtClean="0"/>
          </a:p>
          <a:p>
            <a:r>
              <a:rPr lang="en-US" smtClean="0"/>
              <a:t>Female factor</a:t>
            </a:r>
            <a:endParaRPr lang="en-IN" smtClean="0"/>
          </a:p>
        </p:txBody>
      </p:sp>
      <p:pic>
        <p:nvPicPr>
          <p:cNvPr id="2050" name="Picture 2" descr="D:\For Presentations\Pics related wid male infertility\MaleInfertil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667000"/>
            <a:ext cx="5086350" cy="3390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Male factor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Subnormal semen parameters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    </a:t>
            </a:r>
            <a:r>
              <a:rPr lang="en-US" sz="2800" dirty="0" err="1" smtClean="0"/>
              <a:t>Oligozoospermia</a:t>
            </a:r>
            <a:r>
              <a:rPr lang="en-US" sz="2800" dirty="0" smtClean="0"/>
              <a:t>, </a:t>
            </a:r>
            <a:r>
              <a:rPr lang="en-US" sz="2800" dirty="0" err="1" smtClean="0"/>
              <a:t>Asthenozoospermia</a:t>
            </a:r>
            <a:r>
              <a:rPr lang="en-US" sz="2800" dirty="0" smtClean="0"/>
              <a:t>, </a:t>
            </a:r>
            <a:r>
              <a:rPr lang="en-US" sz="2800" dirty="0" err="1" smtClean="0"/>
              <a:t>Teratozoospermia</a:t>
            </a:r>
            <a:r>
              <a:rPr lang="en-US" sz="2800" dirty="0" smtClean="0"/>
              <a:t>, </a:t>
            </a:r>
            <a:r>
              <a:rPr lang="en-US" sz="2800" dirty="0" err="1" smtClean="0"/>
              <a:t>Hypospermia</a:t>
            </a:r>
            <a:r>
              <a:rPr lang="en-US" sz="2800" dirty="0" smtClean="0"/>
              <a:t>,  Highly viscous semen 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Retrograde ejaculation.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Ejaculatory failure-</a:t>
            </a:r>
          </a:p>
          <a:p>
            <a:r>
              <a:rPr lang="en-US" sz="2800" dirty="0" smtClean="0"/>
              <a:t>Anatomical</a:t>
            </a:r>
          </a:p>
          <a:p>
            <a:r>
              <a:rPr lang="en-US" sz="2800" dirty="0" smtClean="0"/>
              <a:t>Neurological</a:t>
            </a:r>
          </a:p>
          <a:p>
            <a:r>
              <a:rPr lang="en-US" sz="2800" dirty="0" smtClean="0"/>
              <a:t>Psychological</a:t>
            </a:r>
          </a:p>
          <a:p>
            <a:r>
              <a:rPr lang="en-US" sz="2800" dirty="0" smtClean="0"/>
              <a:t>Drug </a:t>
            </a:r>
            <a:r>
              <a:rPr lang="en-US" sz="2800" dirty="0" smtClean="0"/>
              <a:t>induced</a:t>
            </a:r>
          </a:p>
          <a:p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800" dirty="0" smtClean="0"/>
          </a:p>
        </p:txBody>
      </p:sp>
      <p:pic>
        <p:nvPicPr>
          <p:cNvPr id="4" name="Picture 2" descr="Cartoon_sperm : funny cartoon spe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0"/>
            <a:ext cx="16002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For Presentations\Few random pics\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962400"/>
            <a:ext cx="2905125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Female factor</a:t>
            </a:r>
            <a:endParaRPr lang="en-IN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Unexplained infertility</a:t>
            </a:r>
          </a:p>
          <a:p>
            <a:r>
              <a:rPr lang="en-US" dirty="0" smtClean="0"/>
              <a:t>Cervical </a:t>
            </a:r>
            <a:r>
              <a:rPr lang="en-US" dirty="0" smtClean="0"/>
              <a:t>factor ( Cervical mucus hostility, poor cervical mucus ) , </a:t>
            </a:r>
            <a:r>
              <a:rPr lang="en-US" dirty="0" err="1" smtClean="0"/>
              <a:t>Antisperm</a:t>
            </a:r>
            <a:r>
              <a:rPr lang="en-US" dirty="0" smtClean="0"/>
              <a:t> </a:t>
            </a:r>
            <a:r>
              <a:rPr lang="en-US" dirty="0" smtClean="0"/>
              <a:t>antibodies</a:t>
            </a:r>
          </a:p>
          <a:p>
            <a:r>
              <a:rPr lang="en-US" dirty="0" err="1" smtClean="0"/>
              <a:t>Ovulatory</a:t>
            </a:r>
            <a:r>
              <a:rPr lang="en-US" dirty="0" smtClean="0"/>
              <a:t> dysfunction (ovulating but no pregnancy and associated with male factor-ESHRE/ASRM)</a:t>
            </a:r>
          </a:p>
          <a:p>
            <a:r>
              <a:rPr lang="en-US" dirty="0" smtClean="0"/>
              <a:t>Minimal to mild endometriosis</a:t>
            </a:r>
          </a:p>
          <a:p>
            <a:r>
              <a:rPr lang="en-US" dirty="0" err="1" smtClean="0"/>
              <a:t>Vaginismus</a:t>
            </a:r>
            <a:endParaRPr lang="en-US" dirty="0" smtClean="0"/>
          </a:p>
          <a:p>
            <a:r>
              <a:rPr lang="en-US" dirty="0" smtClean="0"/>
              <a:t>Allergy to seminal </a:t>
            </a:r>
            <a:r>
              <a:rPr lang="en-US" dirty="0" smtClean="0"/>
              <a:t>plasma</a:t>
            </a:r>
          </a:p>
          <a:p>
            <a:r>
              <a:rPr lang="en-US" dirty="0" smtClean="0"/>
              <a:t>HIV </a:t>
            </a:r>
            <a:r>
              <a:rPr lang="en-US" dirty="0" err="1" smtClean="0"/>
              <a:t>serodiscordant</a:t>
            </a:r>
            <a:r>
              <a:rPr lang="en-US" dirty="0" smtClean="0"/>
              <a:t> couples</a:t>
            </a:r>
            <a:endParaRPr lang="en-US" dirty="0" smtClean="0"/>
          </a:p>
          <a:p>
            <a:endParaRPr lang="en-IN" dirty="0" smtClean="0"/>
          </a:p>
        </p:txBody>
      </p:sp>
      <p:pic>
        <p:nvPicPr>
          <p:cNvPr id="6146" name="Picture 2" descr="C:\Users\User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3810000"/>
            <a:ext cx="1666875" cy="2752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536"/>
            <a:ext cx="9144000" cy="11430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Cryopreserved</a:t>
            </a:r>
            <a: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samples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Absentee husband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r>
              <a:rPr lang="en-US" dirty="0" smtClean="0"/>
              <a:t>Anti – </a:t>
            </a:r>
            <a:r>
              <a:rPr lang="en-US" dirty="0" err="1" smtClean="0"/>
              <a:t>neoplastic</a:t>
            </a:r>
            <a:r>
              <a:rPr lang="en-US" dirty="0" smtClean="0"/>
              <a:t> treatment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r>
              <a:rPr lang="en-US" dirty="0" smtClean="0"/>
              <a:t>Vasectomy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r>
              <a:rPr lang="en-US" dirty="0" smtClean="0"/>
              <a:t>Poor semen parameters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r>
              <a:rPr lang="en-US" dirty="0" smtClean="0"/>
              <a:t>Drug therapy</a:t>
            </a:r>
          </a:p>
        </p:txBody>
      </p:sp>
      <p:pic>
        <p:nvPicPr>
          <p:cNvPr id="10242" name="Picture 2" descr="C:\Users\User\Desktop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581400"/>
            <a:ext cx="3124200" cy="2828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IUI with Donor Sperm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en-IN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Severe abnormal semen </a:t>
            </a:r>
            <a:r>
              <a:rPr lang="en-US" dirty="0" smtClean="0"/>
              <a:t>parameters ( OAT ).</a:t>
            </a:r>
            <a:endParaRPr lang="en-US" dirty="0" smtClean="0"/>
          </a:p>
          <a:p>
            <a:r>
              <a:rPr lang="en-US" dirty="0" err="1" smtClean="0"/>
              <a:t>Azoospermia</a:t>
            </a:r>
            <a:r>
              <a:rPr lang="en-US" dirty="0" smtClean="0"/>
              <a:t> ( OA – CBAVD, NOA)</a:t>
            </a:r>
            <a:endParaRPr lang="en-US" dirty="0" smtClean="0"/>
          </a:p>
          <a:p>
            <a:r>
              <a:rPr lang="en-US" dirty="0" smtClean="0"/>
              <a:t>Hereditary disease in </a:t>
            </a:r>
            <a:r>
              <a:rPr lang="en-US" dirty="0" smtClean="0"/>
              <a:t>male partner.</a:t>
            </a:r>
            <a:endParaRPr lang="en-US" dirty="0" smtClean="0"/>
          </a:p>
          <a:p>
            <a:r>
              <a:rPr lang="en-US" dirty="0" smtClean="0"/>
              <a:t>Repeated failure at IVF/ICSI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Infectious disease in male partner( HIV).</a:t>
            </a:r>
            <a:endParaRPr lang="en-US" dirty="0" smtClean="0"/>
          </a:p>
          <a:p>
            <a:r>
              <a:rPr lang="en-IN" dirty="0" smtClean="0"/>
              <a:t>Severe </a:t>
            </a:r>
            <a:r>
              <a:rPr lang="en-IN" dirty="0" err="1" smtClean="0"/>
              <a:t>Rh</a:t>
            </a:r>
            <a:r>
              <a:rPr lang="en-IN" dirty="0" smtClean="0"/>
              <a:t> incompatibility</a:t>
            </a:r>
          </a:p>
          <a:p>
            <a:r>
              <a:rPr lang="en-IN" dirty="0" smtClean="0"/>
              <a:t>Single Women</a:t>
            </a:r>
            <a:endParaRPr lang="en-IN" dirty="0" smtClean="0"/>
          </a:p>
        </p:txBody>
      </p:sp>
      <p:pic>
        <p:nvPicPr>
          <p:cNvPr id="4" name="Picture 4" descr="http://t1.gstatic.com/images?q=tbn:ANd9GcSaj81th6ggQRotzes7re6IE8crdhCQf96UEZVZ0jNCxOLU23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114800"/>
            <a:ext cx="2895600" cy="2344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CONTRAINDICATIONS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Tubal pathology</a:t>
            </a:r>
          </a:p>
          <a:p>
            <a:r>
              <a:rPr lang="en-US" smtClean="0"/>
              <a:t>Genital tract infection</a:t>
            </a:r>
          </a:p>
          <a:p>
            <a:r>
              <a:rPr lang="en-US" smtClean="0"/>
              <a:t>Severe male factor infertility</a:t>
            </a:r>
          </a:p>
          <a:p>
            <a:r>
              <a:rPr lang="en-US" smtClean="0"/>
              <a:t>Severe endometriosis</a:t>
            </a:r>
          </a:p>
          <a:p>
            <a:r>
              <a:rPr lang="en-US" smtClean="0"/>
              <a:t>Genetic abnormality in husband</a:t>
            </a:r>
          </a:p>
          <a:p>
            <a:r>
              <a:rPr lang="en-US" smtClean="0"/>
              <a:t>Unexplained genital tract bleeding</a:t>
            </a:r>
          </a:p>
          <a:p>
            <a:r>
              <a:rPr lang="en-US" smtClean="0"/>
              <a:t>Older women more than 40 years</a:t>
            </a:r>
          </a:p>
          <a:p>
            <a:r>
              <a:rPr lang="en-US" smtClean="0"/>
              <a:t>Multiple failures at IUI</a:t>
            </a:r>
          </a:p>
        </p:txBody>
      </p:sp>
      <p:pic>
        <p:nvPicPr>
          <p:cNvPr id="4" name="Picture 3" descr="C:\Users\User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0"/>
            <a:ext cx="1857375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752599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INTRAUTERINE INSEMINATION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495800"/>
            <a:ext cx="84582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DR. ABHISHEK SINGH PARIHAR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M.S.( OBS &amp; GYNAE), FELLOW  REPRODUCTIVE   MEDICINE</a:t>
            </a:r>
            <a:r>
              <a:rPr lang="en-US" b="1" dirty="0" smtClean="0">
                <a:solidFill>
                  <a:srgbClr val="FFC000"/>
                </a:solidFill>
              </a:rPr>
              <a:t>.</a:t>
            </a:r>
          </a:p>
          <a:p>
            <a:endParaRPr lang="en-US" sz="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CONSULTANT : Life care IVF Center, New Delhi 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                          </a:t>
            </a:r>
            <a:r>
              <a:rPr lang="en-US" sz="2200" b="1" dirty="0" smtClean="0">
                <a:solidFill>
                  <a:srgbClr val="C00000"/>
                </a:solidFill>
              </a:rPr>
              <a:t>Abalone Clinic, Maternity &amp; Fertility Center, NOIDA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                               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                                      </a:t>
            </a:r>
          </a:p>
          <a:p>
            <a:endParaRPr lang="en-US" dirty="0"/>
          </a:p>
        </p:txBody>
      </p:sp>
      <p:pic>
        <p:nvPicPr>
          <p:cNvPr id="12290" name="Picture 2" descr="C:\Users\User\Desktop\images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524000"/>
            <a:ext cx="2143125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536"/>
            <a:ext cx="70104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Ovulation induction</a:t>
            </a:r>
            <a:endParaRPr lang="en-IN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Oral drugs</a:t>
            </a:r>
          </a:p>
          <a:p>
            <a:r>
              <a:rPr lang="en-US" dirty="0" smtClean="0"/>
              <a:t>Oral drugs with </a:t>
            </a:r>
            <a:r>
              <a:rPr lang="en-US" dirty="0" err="1" smtClean="0"/>
              <a:t>gonadotropins</a:t>
            </a:r>
            <a:endParaRPr lang="en-US" dirty="0" smtClean="0"/>
          </a:p>
          <a:p>
            <a:r>
              <a:rPr lang="en-US" dirty="0" err="1" smtClean="0"/>
              <a:t>Gonadotropins</a:t>
            </a:r>
            <a:r>
              <a:rPr lang="en-US" dirty="0" smtClean="0"/>
              <a:t> alone</a:t>
            </a:r>
          </a:p>
          <a:p>
            <a:r>
              <a:rPr lang="en-US" dirty="0" err="1" smtClean="0"/>
              <a:t>Gonadotropins</a:t>
            </a:r>
            <a:r>
              <a:rPr lang="en-US" dirty="0" smtClean="0"/>
              <a:t> with </a:t>
            </a:r>
            <a:r>
              <a:rPr lang="en-US" dirty="0" err="1" smtClean="0"/>
              <a:t>Gnrh</a:t>
            </a:r>
            <a:r>
              <a:rPr lang="en-US" dirty="0" smtClean="0"/>
              <a:t> analogs</a:t>
            </a:r>
          </a:p>
          <a:p>
            <a:r>
              <a:rPr lang="en-US" dirty="0" err="1" smtClean="0"/>
              <a:t>Gonadotropins</a:t>
            </a:r>
            <a:r>
              <a:rPr lang="en-US" dirty="0" smtClean="0"/>
              <a:t> with </a:t>
            </a:r>
            <a:r>
              <a:rPr lang="en-US" dirty="0" err="1" smtClean="0"/>
              <a:t>Gnrh</a:t>
            </a:r>
            <a:r>
              <a:rPr lang="en-US" dirty="0" smtClean="0"/>
              <a:t> antagonists</a:t>
            </a:r>
          </a:p>
          <a:p>
            <a:endParaRPr lang="en-IN" dirty="0" smtClean="0"/>
          </a:p>
        </p:txBody>
      </p:sp>
      <p:pic>
        <p:nvPicPr>
          <p:cNvPr id="8194" name="Picture 2" descr="C:\Users\User\Desktop\images (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04800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7543800" cy="13716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Rationale and aim of ovulation induction for IUI</a:t>
            </a:r>
            <a:r>
              <a:rPr lang="en-US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229600" cy="4144963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Anovulatory</a:t>
            </a:r>
            <a:r>
              <a:rPr lang="en-US" b="1" dirty="0" smtClean="0">
                <a:solidFill>
                  <a:srgbClr val="C00000"/>
                </a:solidFill>
              </a:rPr>
              <a:t> women </a:t>
            </a:r>
            <a:r>
              <a:rPr lang="en-US" dirty="0" smtClean="0"/>
              <a:t>– </a:t>
            </a:r>
            <a:r>
              <a:rPr lang="en-US" dirty="0" err="1" smtClean="0"/>
              <a:t>Monofolliculogenesis</a:t>
            </a:r>
            <a:r>
              <a:rPr lang="en-US" dirty="0" smtClean="0"/>
              <a:t>.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r>
              <a:rPr lang="en-US" b="1" dirty="0" err="1" smtClean="0">
                <a:solidFill>
                  <a:srgbClr val="C00000"/>
                </a:solidFill>
              </a:rPr>
              <a:t>Ovulatory</a:t>
            </a:r>
            <a:r>
              <a:rPr lang="en-US" b="1" dirty="0" smtClean="0">
                <a:solidFill>
                  <a:srgbClr val="C00000"/>
                </a:solidFill>
              </a:rPr>
              <a:t> women </a:t>
            </a:r>
            <a:r>
              <a:rPr lang="en-US" dirty="0" smtClean="0"/>
              <a:t>–   Super ovulation to increase the chance of pregnancy as more eggs will be available for the sperms to fertilize.</a:t>
            </a:r>
          </a:p>
        </p:txBody>
      </p:sp>
      <p:pic>
        <p:nvPicPr>
          <p:cNvPr id="11266" name="Picture 2" descr="C:\Users\User\Desktop\ai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0"/>
            <a:ext cx="17526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User\Desktop\images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838700"/>
            <a:ext cx="3124200" cy="201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3536"/>
            <a:ext cx="8153400" cy="11430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Ideal ovarian stimulation protocol??</a:t>
            </a:r>
            <a:r>
              <a:rPr lang="en-US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en-US" sz="4000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Maximizes conception- </a:t>
            </a:r>
            <a:r>
              <a:rPr lang="en-US" dirty="0" smtClean="0"/>
              <a:t>ideally expressed as singleton live birth at term.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r>
              <a:rPr lang="en-US" b="1" dirty="0" smtClean="0"/>
              <a:t>Minimizes</a:t>
            </a:r>
            <a:r>
              <a:rPr lang="en-US" dirty="0" smtClean="0"/>
              <a:t> multiple pregnancy and OHSS.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r>
              <a:rPr lang="en-US" b="1" dirty="0" smtClean="0"/>
              <a:t>Avoiding risks </a:t>
            </a:r>
            <a:r>
              <a:rPr lang="en-US" dirty="0" smtClean="0"/>
              <a:t>of preterm delivery, </a:t>
            </a:r>
            <a:r>
              <a:rPr lang="en-US" dirty="0" err="1" smtClean="0"/>
              <a:t>perinatal</a:t>
            </a:r>
            <a:r>
              <a:rPr lang="en-US" dirty="0" smtClean="0"/>
              <a:t> morbidity and mortality to the neonate and risks to the mother from OHSS</a:t>
            </a:r>
          </a:p>
        </p:txBody>
      </p:sp>
      <p:pic>
        <p:nvPicPr>
          <p:cNvPr id="45061" name="Picture 5" descr="C:\Users\User\Desktop\images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1" y="0"/>
            <a:ext cx="1752599" cy="1177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Ovulation Trigger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HCG</a:t>
            </a:r>
          </a:p>
          <a:p>
            <a:r>
              <a:rPr lang="en-US" smtClean="0"/>
              <a:t>Gnrh AGONIST</a:t>
            </a:r>
          </a:p>
          <a:p>
            <a:r>
              <a:rPr lang="en-US" smtClean="0"/>
              <a:t>Recombinant HCG.</a:t>
            </a:r>
          </a:p>
          <a:p>
            <a:r>
              <a:rPr lang="en-US" smtClean="0"/>
              <a:t>Routine administration of HCG adds little to improving conception rates .Indicated only when absent or delayed ovulation or for timing IUI or intercourse.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(Fertil steril 2007)</a:t>
            </a:r>
          </a:p>
        </p:txBody>
      </p:sp>
      <p:pic>
        <p:nvPicPr>
          <p:cNvPr id="44033" name="Picture 1" descr="C:\Users\User\Desktop\ovulation_fertilit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28600"/>
            <a:ext cx="2239264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HO SEM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2065" y="0"/>
            <a:ext cx="933606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239360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SEMEN PREPARATION TECHNIQUES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67162"/>
          </a:xfrm>
        </p:spPr>
        <p:txBody>
          <a:bodyPr/>
          <a:lstStyle/>
          <a:p>
            <a:r>
              <a:rPr lang="en-US" dirty="0" smtClean="0"/>
              <a:t>Standard sperm wash </a:t>
            </a:r>
          </a:p>
          <a:p>
            <a:r>
              <a:rPr lang="en-US" dirty="0" smtClean="0"/>
              <a:t>Swim up</a:t>
            </a:r>
          </a:p>
          <a:p>
            <a:r>
              <a:rPr lang="en-US" dirty="0" smtClean="0"/>
              <a:t>Swim down method</a:t>
            </a:r>
          </a:p>
          <a:p>
            <a:r>
              <a:rPr lang="en-US" dirty="0" smtClean="0"/>
              <a:t>Density gradient</a:t>
            </a:r>
          </a:p>
          <a:p>
            <a:endParaRPr lang="en-US" dirty="0" smtClean="0"/>
          </a:p>
        </p:txBody>
      </p:sp>
      <p:pic>
        <p:nvPicPr>
          <p:cNvPr id="41985" name="Picture 1" descr="C:\Users\User\Desktop\images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876800"/>
            <a:ext cx="2686050" cy="1704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Semen preparation for IUI - Objective</a:t>
            </a:r>
            <a:endParaRPr lang="en-IN" b="1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799"/>
            <a:ext cx="8229600" cy="46783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  <a:latin typeface="Estrangelo Edessa" pitchFamily="66" charset="0"/>
                <a:cs typeface="Estrangelo Edessa" pitchFamily="66" charset="0"/>
              </a:rPr>
              <a:t>Remove PG’s</a:t>
            </a:r>
            <a:r>
              <a:rPr lang="en-US" dirty="0" smtClean="0">
                <a:latin typeface="Estrangelo Edessa" pitchFamily="66" charset="0"/>
                <a:cs typeface="Estrangelo Edessa" pitchFamily="66" charset="0"/>
              </a:rPr>
              <a:t>- cause uterine cramping.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Estrangelo Edessa" pitchFamily="66" charset="0"/>
                <a:cs typeface="Estrangelo Edessa" pitchFamily="66" charset="0"/>
              </a:rPr>
              <a:t>Semen mixed with buffered solution with human serum albumin.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  <a:latin typeface="Estrangelo Edessa" pitchFamily="66" charset="0"/>
                <a:cs typeface="Estrangelo Edessa" pitchFamily="66" charset="0"/>
              </a:rPr>
              <a:t>Advanced preparation </a:t>
            </a:r>
            <a:r>
              <a:rPr lang="en-US" dirty="0" smtClean="0">
                <a:latin typeface="Estrangelo Edessa" pitchFamily="66" charset="0"/>
                <a:cs typeface="Estrangelo Edessa" pitchFamily="66" charset="0"/>
              </a:rPr>
              <a:t>-selects motile &amp; superior quality sperm.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  <a:latin typeface="Estrangelo Edessa" pitchFamily="66" charset="0"/>
                <a:cs typeface="Estrangelo Edessa" pitchFamily="66" charset="0"/>
              </a:rPr>
              <a:t>Dead/ immotile/abnormal sperms- produce 10-15 times more Reactive oxygen species than motile sperms.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Estrangelo Edessa" pitchFamily="66" charset="0"/>
                <a:cs typeface="Estrangelo Edessa" pitchFamily="66" charset="0"/>
              </a:rPr>
              <a:t>High level of ROS – </a:t>
            </a:r>
            <a:r>
              <a:rPr lang="en-US" dirty="0" smtClean="0">
                <a:solidFill>
                  <a:srgbClr val="C00000"/>
                </a:solidFill>
                <a:latin typeface="Estrangelo Edessa" pitchFamily="66" charset="0"/>
                <a:cs typeface="Estrangelo Edessa" pitchFamily="66" charset="0"/>
              </a:rPr>
              <a:t>reduces fertilization potential.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Semen requirements</a:t>
            </a:r>
            <a:endParaRPr lang="en-IN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Threshold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Pre wash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Total count- 10 million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Motility -30 %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Total motile forms-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/>
              <a:t>     5 million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Morphology - 5%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8% VS 2.5% Pregnancy rate per cycle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Post wash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4 – 5 million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50 %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Frequency of IUI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>
            <a:normAutofit fontScale="92500" lnSpcReduction="10000"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Single  IUI</a:t>
            </a:r>
            <a:r>
              <a:rPr lang="en-US" b="1" dirty="0" smtClean="0"/>
              <a:t>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36 hrs after HCG 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After follicle rupture 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Within 24 hrs of LH surge.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Double IUI</a:t>
            </a:r>
            <a:r>
              <a:rPr lang="en-US" b="1" dirty="0" smtClean="0"/>
              <a:t>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At 24 and 48hrs after HCG </a:t>
            </a:r>
            <a:r>
              <a:rPr lang="en-US" dirty="0" err="1" smtClean="0"/>
              <a:t>adminstration</a:t>
            </a:r>
            <a:r>
              <a:rPr lang="en-US" dirty="0" smtClean="0"/>
              <a:t>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Day 6 and day 8 of last pill 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NO statistical difference in pregnancy rates in different timing regimens.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   (</a:t>
            </a:r>
            <a:r>
              <a:rPr lang="en-US" dirty="0" err="1" smtClean="0"/>
              <a:t>Esra</a:t>
            </a:r>
            <a:r>
              <a:rPr lang="en-US" dirty="0" smtClean="0"/>
              <a:t> et al –</a:t>
            </a:r>
            <a:r>
              <a:rPr lang="en-US" dirty="0" err="1" smtClean="0"/>
              <a:t>Fert</a:t>
            </a:r>
            <a:r>
              <a:rPr lang="en-US" dirty="0" smtClean="0"/>
              <a:t> </a:t>
            </a:r>
            <a:r>
              <a:rPr lang="en-US" dirty="0" err="1" smtClean="0"/>
              <a:t>ster</a:t>
            </a:r>
            <a:r>
              <a:rPr lang="en-US" dirty="0" smtClean="0"/>
              <a:t>  2009)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Single Vs double IUI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2562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RATIONALE- increase opportunity for longer    fertilization period (22-47hrs).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 No clear benefit  in terms of LBR.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      (</a:t>
            </a:r>
            <a:r>
              <a:rPr lang="en-US" sz="2800" dirty="0" err="1" smtClean="0"/>
              <a:t>TafunBagis</a:t>
            </a:r>
            <a:r>
              <a:rPr lang="en-US" sz="2800" dirty="0" smtClean="0"/>
              <a:t> </a:t>
            </a:r>
            <a:r>
              <a:rPr lang="en-US" sz="2800" dirty="0" err="1" smtClean="0"/>
              <a:t>etal</a:t>
            </a:r>
            <a:r>
              <a:rPr lang="en-US" sz="2800" dirty="0" smtClean="0"/>
              <a:t> - Human Rep ,May 2010)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 Systematic review of 3 RCT- No difference.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     (NICE guideline-fertility-2004)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 No clear benefit in terms of pregnancy rates.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     (Meta analysis-</a:t>
            </a:r>
            <a:r>
              <a:rPr lang="en-US" sz="2800" dirty="0" err="1" smtClean="0"/>
              <a:t>Nikalaos</a:t>
            </a:r>
            <a:r>
              <a:rPr lang="en-US" sz="2800" dirty="0" smtClean="0"/>
              <a:t>-</a:t>
            </a:r>
            <a:r>
              <a:rPr lang="en-US" sz="2800" dirty="0" err="1" smtClean="0"/>
              <a:t>Fert</a:t>
            </a:r>
            <a:r>
              <a:rPr lang="en-US" sz="2800" dirty="0" smtClean="0"/>
              <a:t> </a:t>
            </a:r>
            <a:r>
              <a:rPr lang="en-US" sz="2800" dirty="0" err="1" smtClean="0"/>
              <a:t>stert</a:t>
            </a:r>
            <a:r>
              <a:rPr lang="en-US" sz="2800" dirty="0" smtClean="0"/>
              <a:t> Aug.2009.)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Infertility</a:t>
            </a:r>
            <a:endParaRPr lang="en-US" i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83560"/>
            <a:ext cx="8305800" cy="217884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ndalus"/>
              </a:rPr>
              <a:t>Infertility is defined classically as the inability to conceive after 1 year of unprotected and regular intercourse. This definition is based on the cumulative probability of pregnancy.</a:t>
            </a:r>
          </a:p>
          <a:p>
            <a:endParaRPr lang="en-US" dirty="0">
              <a:solidFill>
                <a:srgbClr val="FF0000"/>
              </a:solidFill>
              <a:latin typeface="Andalu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TIMING OF IUI</a:t>
            </a:r>
            <a:endParaRPr lang="en-IN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Pre- </a:t>
            </a:r>
            <a:r>
              <a:rPr lang="en-US" b="1" dirty="0" err="1" smtClean="0">
                <a:solidFill>
                  <a:srgbClr val="FF0000"/>
                </a:solidFill>
              </a:rPr>
              <a:t>ovulatory</a:t>
            </a:r>
            <a:r>
              <a:rPr lang="en-US" b="1" dirty="0" smtClean="0">
                <a:solidFill>
                  <a:srgbClr val="FF0000"/>
                </a:solidFill>
              </a:rPr>
              <a:t> USG</a:t>
            </a:r>
            <a:r>
              <a:rPr lang="en-US" dirty="0" smtClean="0"/>
              <a:t>.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   Fresh unwashed semen - 6-8 hrs before ovulation.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   Washed semen – No sooner than 4 hrs after ovulation.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   </a:t>
            </a:r>
            <a:r>
              <a:rPr lang="en-US" dirty="0" err="1" smtClean="0"/>
              <a:t>Cryopreserved</a:t>
            </a:r>
            <a:r>
              <a:rPr lang="en-US" dirty="0" smtClean="0"/>
              <a:t> semen – As close to ovulation.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LH testing kit.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   Within 24 hrs of color change .</a:t>
            </a:r>
          </a:p>
          <a:p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536"/>
            <a:ext cx="86868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Methods of AI </a:t>
            </a:r>
            <a:endParaRPr lang="en-IN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Intra vaginal insemination</a:t>
            </a:r>
            <a:endParaRPr lang="en-IN" smtClean="0"/>
          </a:p>
          <a:p>
            <a:r>
              <a:rPr lang="en-US" smtClean="0"/>
              <a:t>Intra cervical insemination</a:t>
            </a:r>
          </a:p>
          <a:p>
            <a:r>
              <a:rPr lang="en-US" smtClean="0"/>
              <a:t>Intra uterine insemination</a:t>
            </a:r>
            <a:endParaRPr lang="en-IN" smtClean="0"/>
          </a:p>
          <a:p>
            <a:r>
              <a:rPr lang="en-US" smtClean="0"/>
              <a:t>Intra uterine tuboperitoneal insemination</a:t>
            </a:r>
            <a:endParaRPr lang="en-IN" smtClean="0"/>
          </a:p>
          <a:p>
            <a:r>
              <a:rPr lang="en-US" smtClean="0"/>
              <a:t>Direct intra peritoneal insemination</a:t>
            </a:r>
          </a:p>
          <a:p>
            <a:r>
              <a:rPr lang="en-US" smtClean="0"/>
              <a:t>Fallopian tube perfusion .</a:t>
            </a:r>
            <a:endParaRPr lang="en-IN" smtClean="0"/>
          </a:p>
          <a:p>
            <a:endParaRPr lang="en-I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IUI procedure</a:t>
            </a:r>
            <a:endParaRPr lang="en-US" dirty="0"/>
          </a:p>
        </p:txBody>
      </p:sp>
      <p:pic>
        <p:nvPicPr>
          <p:cNvPr id="62466" name="Picture 2" descr="C:\Users\User\Desktop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600"/>
            <a:ext cx="6858000" cy="39254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IUI procedure</a:t>
            </a:r>
            <a:endParaRPr lang="en-US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patient is positioned .</a:t>
            </a:r>
          </a:p>
          <a:p>
            <a:endParaRPr lang="en-US" dirty="0" smtClean="0"/>
          </a:p>
          <a:p>
            <a:r>
              <a:rPr lang="en-US" dirty="0" smtClean="0"/>
              <a:t>Cervix exposed with </a:t>
            </a:r>
            <a:r>
              <a:rPr lang="en-US" dirty="0" err="1" smtClean="0"/>
              <a:t>cuscos</a:t>
            </a:r>
            <a:r>
              <a:rPr lang="en-US" dirty="0" smtClean="0"/>
              <a:t> bivalve speculum, excessive vaginal secretions are wiped away and the cervical </a:t>
            </a:r>
            <a:r>
              <a:rPr lang="en-US" dirty="0" err="1" smtClean="0"/>
              <a:t>os</a:t>
            </a:r>
            <a:r>
              <a:rPr lang="en-US" dirty="0" smtClean="0"/>
              <a:t> is cleansed with the standard buffer solution using a cotton swab.</a:t>
            </a:r>
          </a:p>
          <a:p>
            <a:endParaRPr lang="en-US" dirty="0" smtClean="0"/>
          </a:p>
          <a:p>
            <a:r>
              <a:rPr lang="en-US" dirty="0" smtClean="0"/>
              <a:t>IUI </a:t>
            </a:r>
            <a:r>
              <a:rPr lang="en-US" dirty="0" err="1" smtClean="0"/>
              <a:t>cannula</a:t>
            </a:r>
            <a:r>
              <a:rPr lang="en-US" dirty="0" smtClean="0"/>
              <a:t> is flushed with 1-2 ml of flushing media to wash away any toxic factors present.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pic>
        <p:nvPicPr>
          <p:cNvPr id="33793" name="Picture 1" descr="C:\Users\User\Desktop\images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3725" y="0"/>
            <a:ext cx="2200275" cy="2076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43815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latin typeface="+mj-lt"/>
              </a:rPr>
              <a:t>Specimen ( 0.4- 0.5ml)  drawn into the catheter and syringe.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latin typeface="+mj-lt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latin typeface="+mj-lt"/>
              </a:rPr>
              <a:t>The catheter is gently introduced into the cervix to pass beyond cervical </a:t>
            </a:r>
            <a:r>
              <a:rPr lang="en-US" dirty="0" err="1" smtClean="0">
                <a:latin typeface="+mj-lt"/>
              </a:rPr>
              <a:t>os</a:t>
            </a:r>
            <a:r>
              <a:rPr lang="en-US" dirty="0" smtClean="0">
                <a:latin typeface="+mj-lt"/>
              </a:rPr>
              <a:t> until the catheter enters the uterus.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latin typeface="+mj-lt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latin typeface="+mj-lt"/>
              </a:rPr>
              <a:t>The catheter is advanced to a depth of at least 4cm but no more than 6cm to avoid trauma to the </a:t>
            </a:r>
            <a:r>
              <a:rPr lang="en-US" dirty="0" err="1" smtClean="0">
                <a:latin typeface="+mj-lt"/>
              </a:rPr>
              <a:t>endometrium</a:t>
            </a:r>
            <a:endParaRPr lang="en-US" dirty="0" smtClean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latin typeface="+mj-lt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latin typeface="+mj-lt"/>
              </a:rPr>
              <a:t>When the catheter is in place and before ejecting  the specimen , the opened forceps is positioned on either side of the cervix and the opposing ends gently squeezed together with just enough pressure to prevent fluid escaping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endParaRPr lang="en-US" dirty="0" smtClean="0"/>
          </a:p>
          <a:p>
            <a:r>
              <a:rPr lang="en-US" dirty="0" smtClean="0"/>
              <a:t>The specimen is slowly ejected from the syringe.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r>
              <a:rPr lang="en-US" dirty="0" smtClean="0"/>
              <a:t>The air remaining in the syringe is expressed as the catheter is withdrawn, to form an air block in the cervix.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r>
              <a:rPr lang="en-US" dirty="0" smtClean="0"/>
              <a:t>Pressure on the forceps should be maintained until the cramping subsides, usually within one minute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Role of bed rest after IUI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15 min of bed rest after IUI has shown to improve ongoing pregnancy and LBR</a:t>
            </a:r>
          </a:p>
          <a:p>
            <a:pPr>
              <a:buFontTx/>
              <a:buNone/>
            </a:pPr>
            <a:r>
              <a:rPr lang="en-US" smtClean="0"/>
              <a:t>(RCT-Custers etal BMJ2009).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LUTEAL SUPPORT</a:t>
            </a:r>
            <a:r>
              <a:rPr lang="en-US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en-US" sz="4000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err="1" smtClean="0"/>
              <a:t>Luteal</a:t>
            </a:r>
            <a:r>
              <a:rPr lang="en-US" sz="2800" b="1" dirty="0" smtClean="0"/>
              <a:t> support in IVF cycles is associated with increased pregnancy rates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 smtClean="0"/>
          </a:p>
          <a:p>
            <a:pPr>
              <a:lnSpc>
                <a:spcPct val="90000"/>
              </a:lnSpc>
            </a:pPr>
            <a:r>
              <a:rPr lang="en-US" sz="2800" b="1" dirty="0" err="1" smtClean="0"/>
              <a:t>Luteal</a:t>
            </a:r>
            <a:r>
              <a:rPr lang="en-US" sz="2800" b="1" dirty="0" smtClean="0"/>
              <a:t> support is necessary when </a:t>
            </a:r>
            <a:r>
              <a:rPr lang="en-US" sz="2800" b="1" dirty="0" err="1" smtClean="0"/>
              <a:t>Gnrh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agonist,hcg</a:t>
            </a:r>
            <a:r>
              <a:rPr lang="en-US" sz="2800" b="1" dirty="0" smtClean="0"/>
              <a:t> and antagonist is used.</a:t>
            </a:r>
          </a:p>
          <a:p>
            <a:pPr>
              <a:lnSpc>
                <a:spcPct val="90000"/>
              </a:lnSpc>
            </a:pPr>
            <a:endParaRPr lang="en-US" sz="2800" b="1" dirty="0" smtClean="0"/>
          </a:p>
          <a:p>
            <a:pPr>
              <a:lnSpc>
                <a:spcPct val="90000"/>
              </a:lnSpc>
            </a:pPr>
            <a:r>
              <a:rPr lang="en-US" sz="2800" b="1" dirty="0" err="1" smtClean="0"/>
              <a:t>Luteal</a:t>
            </a:r>
            <a:r>
              <a:rPr lang="en-US" sz="2800" b="1" dirty="0" smtClean="0"/>
              <a:t> support in the form of various forms of progesterone  and  HCG can be given depending on the clinical situation.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Luteal</a:t>
            </a:r>
            <a:r>
              <a:rPr lang="en-US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support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b="1" dirty="0" smtClean="0"/>
              <a:t>Oral </a:t>
            </a:r>
            <a:r>
              <a:rPr lang="en-US" sz="3000" b="1" dirty="0" err="1" smtClean="0"/>
              <a:t>dydrogesterone</a:t>
            </a:r>
            <a:r>
              <a:rPr lang="en-US" sz="3000" b="1" dirty="0" smtClean="0"/>
              <a:t> 10 mg BD from day of IUI.</a:t>
            </a:r>
          </a:p>
          <a:p>
            <a:endParaRPr lang="en-US" sz="3000" b="1" dirty="0" smtClean="0"/>
          </a:p>
          <a:p>
            <a:r>
              <a:rPr lang="en-US" sz="3000" b="1" dirty="0" smtClean="0"/>
              <a:t>Micronized progesterone 100 mg BD vaginally. </a:t>
            </a:r>
          </a:p>
          <a:p>
            <a:endParaRPr lang="en-US" sz="3000" b="1" dirty="0" smtClean="0"/>
          </a:p>
          <a:p>
            <a:r>
              <a:rPr lang="en-US" sz="3000" b="1" dirty="0" smtClean="0"/>
              <a:t>Inj. </a:t>
            </a:r>
            <a:r>
              <a:rPr lang="en-US" sz="3000" b="1" dirty="0" err="1" smtClean="0"/>
              <a:t>Hcg</a:t>
            </a:r>
            <a:r>
              <a:rPr lang="en-US" sz="3000" b="1" dirty="0" smtClean="0"/>
              <a:t> 3000 </a:t>
            </a:r>
            <a:r>
              <a:rPr lang="en-US" sz="3000" b="1" dirty="0" err="1" smtClean="0"/>
              <a:t>iu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i.m</a:t>
            </a:r>
            <a:r>
              <a:rPr lang="en-US" sz="3000" b="1" dirty="0" smtClean="0"/>
              <a:t>. once every 3days.</a:t>
            </a:r>
          </a:p>
          <a:p>
            <a:endParaRPr lang="en-US" sz="3000" b="1" dirty="0" smtClean="0"/>
          </a:p>
          <a:p>
            <a:r>
              <a:rPr lang="en-US" sz="3000" b="1" dirty="0" smtClean="0"/>
              <a:t> Role of </a:t>
            </a:r>
            <a:r>
              <a:rPr lang="en-US" sz="3000" b="1" dirty="0" err="1" smtClean="0"/>
              <a:t>estradiol</a:t>
            </a:r>
            <a:r>
              <a:rPr lang="en-US" sz="3000" b="1" dirty="0" smtClean="0"/>
              <a:t> is not clearly defined.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Success rates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105401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08 -14% per cycle for all causes of infertility.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Semen parameters-  Count , Motility and Morphology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/>
              <a:t>    (Van et al—</a:t>
            </a:r>
            <a:r>
              <a:rPr lang="en-US" sz="2800" dirty="0" err="1" smtClean="0"/>
              <a:t>Fert</a:t>
            </a:r>
            <a:r>
              <a:rPr lang="en-US" sz="2800" dirty="0" smtClean="0"/>
              <a:t> &amp; </a:t>
            </a:r>
            <a:r>
              <a:rPr lang="en-US" sz="2800" dirty="0" err="1" smtClean="0"/>
              <a:t>Ster</a:t>
            </a:r>
            <a:r>
              <a:rPr lang="en-US" sz="2800" dirty="0" smtClean="0"/>
              <a:t> 2001)</a:t>
            </a:r>
            <a:endParaRPr lang="en-US" sz="2800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/>
              <a:t>    (Lee et al –Int.J.Andr,2002)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Us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95400" y="1600200"/>
            <a:ext cx="6665077" cy="3962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533400" y="533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rtl="0"/>
            <a:r>
              <a:rPr lang="en-US" altLang="ar-SA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Factors affecting success of IUI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533400" y="1752600"/>
            <a:ext cx="861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just" rtl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altLang="en-US" sz="3600" dirty="0"/>
              <a:t> </a:t>
            </a:r>
            <a:r>
              <a:rPr lang="en-US" altLang="ar-SA" sz="3600" b="1" dirty="0">
                <a:solidFill>
                  <a:srgbClr val="FF0000"/>
                </a:solidFill>
              </a:rPr>
              <a:t>Couple:</a:t>
            </a:r>
            <a:endParaRPr lang="en-US" altLang="ar-SA" sz="3600" dirty="0">
              <a:solidFill>
                <a:srgbClr val="FFFFFF"/>
              </a:solidFill>
            </a:endParaRPr>
          </a:p>
          <a:p>
            <a:pPr marL="342900" indent="-342900" algn="just" rtl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altLang="ar-SA" sz="2800" dirty="0" smtClean="0"/>
              <a:t>(Age, Duration </a:t>
            </a:r>
            <a:r>
              <a:rPr lang="en-US" altLang="ar-SA" sz="2800" dirty="0"/>
              <a:t>of </a:t>
            </a:r>
            <a:r>
              <a:rPr lang="en-US" altLang="ar-SA" sz="2800" dirty="0" smtClean="0"/>
              <a:t>infertility, Cause </a:t>
            </a:r>
            <a:r>
              <a:rPr lang="en-US" altLang="ar-SA" sz="2800" dirty="0"/>
              <a:t>of infertility</a:t>
            </a:r>
            <a:r>
              <a:rPr lang="en-US" altLang="ar-SA" sz="2800" dirty="0" smtClean="0"/>
              <a:t>, BMI</a:t>
            </a:r>
            <a:r>
              <a:rPr lang="en-US" altLang="ar-SA" sz="2800" dirty="0"/>
              <a:t>).</a:t>
            </a:r>
          </a:p>
          <a:p>
            <a:pPr marL="342900" indent="-342900" algn="just" rtl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altLang="ar-SA" sz="4000" b="1" i="1" dirty="0">
                <a:solidFill>
                  <a:srgbClr val="FF0000"/>
                </a:solidFill>
              </a:rPr>
              <a:t> </a:t>
            </a:r>
            <a:r>
              <a:rPr lang="en-US" altLang="ar-SA" sz="3600" b="1" dirty="0" smtClean="0">
                <a:solidFill>
                  <a:srgbClr val="FF0000"/>
                </a:solidFill>
              </a:rPr>
              <a:t>Treatment:</a:t>
            </a:r>
            <a:endParaRPr lang="en-US" altLang="ar-SA" sz="3600" dirty="0">
              <a:solidFill>
                <a:srgbClr val="FFFFFF"/>
              </a:solidFill>
            </a:endParaRPr>
          </a:p>
          <a:p>
            <a:pPr marL="1143000" lvl="2" indent="-228600" algn="just" rtl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ar-SA" sz="2800" dirty="0" smtClean="0"/>
              <a:t>Semen </a:t>
            </a:r>
            <a:r>
              <a:rPr lang="en-US" altLang="ar-SA" sz="2800" dirty="0"/>
              <a:t>processing technique.</a:t>
            </a:r>
          </a:p>
          <a:p>
            <a:pPr marL="1143000" lvl="2" indent="-228600" algn="just" rtl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ar-SA" sz="2800" dirty="0"/>
              <a:t>Protocol of COH.</a:t>
            </a:r>
          </a:p>
          <a:p>
            <a:pPr marL="1143000" lvl="2" indent="-228600" algn="just" rtl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ar-SA" sz="2800" dirty="0"/>
              <a:t>Timing of insemination</a:t>
            </a:r>
            <a:r>
              <a:rPr lang="en-US" altLang="ar-SA" sz="280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7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Prognostic factors</a:t>
            </a:r>
            <a:endParaRPr lang="en-IN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Age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Semen source and quality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No of follicles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Reason for treatment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Previous treatment cycles</a:t>
            </a:r>
            <a:endParaRPr lang="en-IN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7834064" cy="936104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COMPLICATIONS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Failure of treatment</a:t>
            </a:r>
          </a:p>
          <a:p>
            <a:r>
              <a:rPr lang="en-US" smtClean="0"/>
              <a:t>Pelvic infection: 0.01-0.2%</a:t>
            </a:r>
          </a:p>
          <a:p>
            <a:r>
              <a:rPr lang="en-US" smtClean="0"/>
              <a:t>Uterine contractions and anaphylaxis</a:t>
            </a:r>
          </a:p>
          <a:p>
            <a:r>
              <a:rPr lang="en-US" smtClean="0"/>
              <a:t>OHSS &lt; 1%</a:t>
            </a:r>
          </a:p>
          <a:p>
            <a:r>
              <a:rPr lang="en-US" smtClean="0"/>
              <a:t>Multiple pregnancy</a:t>
            </a:r>
          </a:p>
          <a:p>
            <a:r>
              <a:rPr lang="en-US" smtClean="0"/>
              <a:t>Ectopic pregnancy</a:t>
            </a:r>
          </a:p>
          <a:p>
            <a:r>
              <a:rPr lang="en-US" smtClean="0"/>
              <a:t>Miscarriages</a:t>
            </a:r>
          </a:p>
          <a:p>
            <a:r>
              <a:rPr lang="en-US" smtClean="0"/>
              <a:t>Pain and vaso vagal attack</a:t>
            </a:r>
          </a:p>
        </p:txBody>
      </p:sp>
      <p:pic>
        <p:nvPicPr>
          <p:cNvPr id="4" name="Picture 2" descr="Drawing - exploitation. &#10;fotosearch - search &#10;clipart, illustration &#10;posters, drawings &#10;and vector eps &#10;graphics 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886200"/>
            <a:ext cx="23622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1188"/>
            <a:ext cx="7772400" cy="6080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48768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dirty="0" smtClean="0"/>
              <a:t>      While </a:t>
            </a:r>
            <a:r>
              <a:rPr lang="en-US" sz="2800" b="1" dirty="0"/>
              <a:t>many gynecologists offer IUI </a:t>
            </a:r>
            <a:r>
              <a:rPr lang="en-US" sz="2800" b="1" dirty="0" smtClean="0"/>
              <a:t>office procedure</a:t>
            </a:r>
            <a:r>
              <a:rPr lang="en-US" sz="2800" b="1" dirty="0"/>
              <a:t>, many of them are not specialized enough to provide a comprehensive service.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means that: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FF6600"/>
                </a:solidFill>
              </a:rPr>
              <a:t>1. Patients need to run from gynecologist to ultrasound scan center to the lab.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FF6600"/>
                </a:solidFill>
              </a:rPr>
              <a:t>2. Fragmented care because of poor coordination. 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     An </a:t>
            </a:r>
            <a:r>
              <a:rPr lang="en-US" sz="3600" b="1" dirty="0">
                <a:solidFill>
                  <a:schemeClr val="tx1"/>
                </a:solidFill>
              </a:rPr>
              <a:t>ideal clinic is that which offers all the services under one roof.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utoUpdateAnimBg="0"/>
      <p:bldP spid="9830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01300" y="5934670"/>
            <a:ext cx="4942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 !!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Content Placeholder 6" descr="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0"/>
            <a:ext cx="4800600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FEMALE INFERTILITY</a:t>
            </a:r>
            <a:endParaRPr lang="en-US" dirty="0"/>
          </a:p>
        </p:txBody>
      </p:sp>
      <p:pic>
        <p:nvPicPr>
          <p:cNvPr id="4" name="Content Placeholder 3" descr="C:\Users\User\Desktop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5847349" cy="41924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INTRAUTERINE INSEMINATION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 smtClean="0">
                <a:latin typeface="Capitals"/>
                <a:cs typeface="Capitals"/>
              </a:rPr>
              <a:t>IUI places sperm directly into the uterus and therefore close to any egg(s).</a:t>
            </a:r>
            <a:endParaRPr lang="en-US" dirty="0" smtClean="0">
              <a:latin typeface="Capitals"/>
              <a:cs typeface="Capitals"/>
            </a:endParaRPr>
          </a:p>
          <a:p>
            <a:pPr>
              <a:buNone/>
            </a:pPr>
            <a:endParaRPr lang="en-US" dirty="0" smtClean="0">
              <a:latin typeface="Capitals"/>
              <a:cs typeface="Capitals"/>
            </a:endParaRPr>
          </a:p>
          <a:p>
            <a:r>
              <a:rPr lang="en-US" dirty="0" smtClean="0">
                <a:latin typeface="Capitals"/>
                <a:cs typeface="Capitals"/>
              </a:rPr>
              <a:t>L</a:t>
            </a:r>
            <a:r>
              <a:rPr smtClean="0">
                <a:latin typeface="Capitals"/>
                <a:cs typeface="Capitals"/>
              </a:rPr>
              <a:t>ess stressful,</a:t>
            </a:r>
            <a:r>
              <a:rPr lang="en-US" dirty="0" smtClean="0">
                <a:latin typeface="Capitals"/>
                <a:cs typeface="Capitals"/>
              </a:rPr>
              <a:t> LESS</a:t>
            </a:r>
            <a:r>
              <a:rPr smtClean="0">
                <a:latin typeface="Capitals"/>
                <a:cs typeface="Capitals"/>
              </a:rPr>
              <a:t> </a:t>
            </a:r>
            <a:r>
              <a:rPr dirty="0" smtClean="0">
                <a:latin typeface="Capitals"/>
                <a:cs typeface="Capitals"/>
              </a:rPr>
              <a:t>invasive and expensive than </a:t>
            </a:r>
            <a:r>
              <a:rPr lang="en-US" dirty="0" smtClean="0">
                <a:latin typeface="Capitals"/>
                <a:cs typeface="Capitals"/>
              </a:rPr>
              <a:t>IVF</a:t>
            </a:r>
            <a:r>
              <a:rPr dirty="0" smtClean="0">
                <a:latin typeface="Capitals"/>
                <a:cs typeface="Capitals"/>
              </a:rPr>
              <a:t> and similar procedures. It is therefore often used when a male partner is subfertile, or when the reason for not becoming pregnant is unknown.</a:t>
            </a:r>
            <a:endParaRPr lang="en-US" dirty="0">
              <a:latin typeface="Capitals"/>
              <a:cs typeface="Capitals"/>
            </a:endParaRPr>
          </a:p>
        </p:txBody>
      </p:sp>
      <p:pic>
        <p:nvPicPr>
          <p:cNvPr id="5122" name="Picture 2" descr="C:\Users\User\Desktop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0"/>
            <a:ext cx="28956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History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Oldest assisted reproductive technique</a:t>
            </a:r>
          </a:p>
          <a:p>
            <a:r>
              <a:rPr lang="en-US" b="1" dirty="0" smtClean="0"/>
              <a:t>Most widely used </a:t>
            </a:r>
            <a:r>
              <a:rPr lang="en-US" dirty="0" smtClean="0"/>
              <a:t>worldwide</a:t>
            </a:r>
          </a:p>
          <a:p>
            <a:r>
              <a:rPr lang="en-US" dirty="0" smtClean="0"/>
              <a:t>A I techniques were </a:t>
            </a:r>
            <a:r>
              <a:rPr lang="en-US" b="1" dirty="0" smtClean="0"/>
              <a:t>first investigated </a:t>
            </a:r>
            <a:r>
              <a:rPr lang="en-US" dirty="0" smtClean="0"/>
              <a:t>in the </a:t>
            </a:r>
            <a:r>
              <a:rPr lang="en-US" b="1" dirty="0" smtClean="0"/>
              <a:t>17</a:t>
            </a:r>
            <a:r>
              <a:rPr lang="en-US" b="1" baseline="30000" dirty="0" smtClean="0"/>
              <a:t>th</a:t>
            </a:r>
            <a:r>
              <a:rPr lang="en-US" b="1" dirty="0" smtClean="0"/>
              <a:t> century</a:t>
            </a:r>
            <a:r>
              <a:rPr lang="en-US" dirty="0" smtClean="0"/>
              <a:t>, as a </a:t>
            </a:r>
            <a:r>
              <a:rPr lang="en-US" b="1" dirty="0" smtClean="0"/>
              <a:t>treatment </a:t>
            </a:r>
            <a:r>
              <a:rPr lang="en-US" dirty="0" smtClean="0"/>
              <a:t>for infertility related to </a:t>
            </a:r>
            <a:r>
              <a:rPr lang="en-US" b="1" dirty="0" smtClean="0"/>
              <a:t>male sexual dysfunction </a:t>
            </a:r>
            <a:r>
              <a:rPr lang="en-US" dirty="0" smtClean="0"/>
              <a:t>(e.g. the inability to ejaculate).</a:t>
            </a:r>
          </a:p>
          <a:p>
            <a:r>
              <a:rPr lang="en-US" b="1" dirty="0" smtClean="0"/>
              <a:t>Dutch scientists </a:t>
            </a:r>
            <a:r>
              <a:rPr lang="en-US" dirty="0" smtClean="0"/>
              <a:t>first reported conception following artificial insemination in 1742, when they successfully </a:t>
            </a:r>
            <a:r>
              <a:rPr lang="en-US" dirty="0" err="1" smtClean="0"/>
              <a:t>fertilised</a:t>
            </a:r>
            <a:r>
              <a:rPr lang="en-US" dirty="0" smtClean="0"/>
              <a:t> the eggs of fish, by artificially inseminating female fish with fish sperm.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Human insemination began in the late 18</a:t>
            </a:r>
            <a:r>
              <a:rPr lang="en-US" b="1" baseline="30000" dirty="0" smtClean="0">
                <a:solidFill>
                  <a:srgbClr val="C00000"/>
                </a:solidFill>
              </a:rPr>
              <a:t>th</a:t>
            </a:r>
            <a:r>
              <a:rPr lang="en-US" b="1" dirty="0" smtClean="0">
                <a:solidFill>
                  <a:srgbClr val="C00000"/>
                </a:solidFill>
              </a:rPr>
              <a:t> century </a:t>
            </a:r>
          </a:p>
          <a:p>
            <a:r>
              <a:rPr lang="en-US" dirty="0" smtClean="0"/>
              <a:t>Instrument called the </a:t>
            </a:r>
            <a:r>
              <a:rPr lang="en-US" b="1" dirty="0" err="1" smtClean="0"/>
              <a:t>Fecondateur</a:t>
            </a:r>
            <a:r>
              <a:rPr lang="en-US" dirty="0" smtClean="0"/>
              <a:t>, a syringe to assist insemination, was developed in 1866. </a:t>
            </a:r>
            <a:endParaRPr lang="en-US" dirty="0"/>
          </a:p>
        </p:txBody>
      </p:sp>
      <p:pic>
        <p:nvPicPr>
          <p:cNvPr id="4098" name="Picture 2" descr="C:\Users\User\Desktop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1"/>
            <a:ext cx="1600200" cy="175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-381000" y="914400"/>
            <a:ext cx="784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l" rtl="0"/>
            <a:r>
              <a:rPr lang="en-US" altLang="ar-SA" sz="4400" b="1" i="1">
                <a:solidFill>
                  <a:srgbClr val="FFFF00"/>
                </a:solidFill>
              </a:rPr>
              <a:t/>
            </a:r>
            <a:br>
              <a:rPr lang="en-US" altLang="ar-SA" sz="4400" b="1" i="1">
                <a:solidFill>
                  <a:srgbClr val="FFFF00"/>
                </a:solidFill>
              </a:rPr>
            </a:br>
            <a:endParaRPr lang="en-US" altLang="ar-SA" sz="4400" i="1">
              <a:solidFill>
                <a:srgbClr val="FF6600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57200" y="1981200"/>
            <a:ext cx="8686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 rtl="0">
              <a:spcBef>
                <a:spcPct val="20000"/>
              </a:spcBef>
              <a:buClr>
                <a:srgbClr val="FF6600"/>
              </a:buClr>
              <a:buSzPct val="120000"/>
            </a:pPr>
            <a:r>
              <a:rPr lang="en-US" altLang="ar-SA" sz="4000" b="1" dirty="0"/>
              <a:t>As a technique</a:t>
            </a:r>
            <a:r>
              <a:rPr lang="en-US" altLang="ar-SA" sz="4400" b="1" dirty="0"/>
              <a:t>:</a:t>
            </a:r>
          </a:p>
          <a:p>
            <a:pPr marL="342900" indent="-342900" algn="l" rtl="0">
              <a:spcBef>
                <a:spcPct val="20000"/>
              </a:spcBef>
              <a:buClr>
                <a:srgbClr val="FF6600"/>
              </a:buClr>
              <a:buSzPct val="120000"/>
              <a:buFontTx/>
              <a:buChar char="•"/>
            </a:pPr>
            <a:r>
              <a:rPr lang="en-US" altLang="ar-SA" sz="3200" dirty="0">
                <a:solidFill>
                  <a:srgbClr val="C00000"/>
                </a:solidFill>
              </a:rPr>
              <a:t>Direct intrauterine insemination (neat semen)</a:t>
            </a:r>
          </a:p>
          <a:p>
            <a:pPr marL="1143000" lvl="2" indent="-228600" algn="l" rtl="0">
              <a:spcBef>
                <a:spcPct val="20000"/>
              </a:spcBef>
              <a:buClr>
                <a:srgbClr val="FF6600"/>
              </a:buClr>
              <a:buSzPct val="120000"/>
            </a:pPr>
            <a:r>
              <a:rPr lang="en-US" altLang="ar-SA" sz="3200" dirty="0"/>
              <a:t>- </a:t>
            </a:r>
            <a:r>
              <a:rPr lang="en-US" altLang="ar-SA" sz="3200" dirty="0">
                <a:solidFill>
                  <a:schemeClr val="bg1">
                    <a:lumMod val="50000"/>
                  </a:schemeClr>
                </a:solidFill>
              </a:rPr>
              <a:t>Disadvantage:</a:t>
            </a:r>
          </a:p>
          <a:p>
            <a:pPr marL="342900" indent="-342900" algn="l" rtl="0">
              <a:spcBef>
                <a:spcPct val="20000"/>
              </a:spcBef>
              <a:buClr>
                <a:srgbClr val="FF6600"/>
              </a:buClr>
              <a:buSzPct val="120000"/>
            </a:pPr>
            <a:r>
              <a:rPr lang="en-US" altLang="ar-SA" sz="3200" dirty="0">
                <a:solidFill>
                  <a:srgbClr val="FFFFFF"/>
                </a:solidFill>
              </a:rPr>
              <a:t>            </a:t>
            </a:r>
            <a:r>
              <a:rPr lang="en-US" altLang="ar-SA" sz="3200" b="1" i="1" dirty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en-US" altLang="ar-SA" sz="3200" b="1" i="1" dirty="0">
                <a:solidFill>
                  <a:srgbClr val="FFFF00"/>
                </a:solidFill>
              </a:rPr>
              <a:t> </a:t>
            </a:r>
            <a:r>
              <a:rPr lang="en-US" altLang="ar-SA" sz="3200" b="1" i="1" dirty="0">
                <a:solidFill>
                  <a:schemeClr val="accent4">
                    <a:lumMod val="75000"/>
                  </a:schemeClr>
                </a:solidFill>
              </a:rPr>
              <a:t>PG    cramps  </a:t>
            </a:r>
          </a:p>
          <a:p>
            <a:pPr marL="342900" indent="-342900" algn="l" rtl="0">
              <a:spcBef>
                <a:spcPct val="20000"/>
              </a:spcBef>
              <a:buClr>
                <a:srgbClr val="FF6600"/>
              </a:buClr>
              <a:buSzPct val="120000"/>
            </a:pPr>
            <a:r>
              <a:rPr lang="en-US" altLang="ar-SA" sz="3200" b="1" i="1" dirty="0">
                <a:solidFill>
                  <a:srgbClr val="FFFF00"/>
                </a:solidFill>
              </a:rPr>
              <a:t>		  </a:t>
            </a:r>
            <a:r>
              <a:rPr lang="en-US" altLang="ar-SA" sz="3200" b="1" i="1" dirty="0" smtClean="0">
                <a:solidFill>
                  <a:srgbClr val="FFFF00"/>
                </a:solidFill>
              </a:rPr>
              <a:t>  </a:t>
            </a:r>
            <a:r>
              <a:rPr lang="en-US" altLang="ar-SA" sz="3200" b="1" i="1" dirty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en-US" altLang="ar-SA" sz="3200" b="1" i="1" dirty="0">
                <a:solidFill>
                  <a:srgbClr val="FFFF00"/>
                </a:solidFill>
              </a:rPr>
              <a:t> </a:t>
            </a:r>
            <a:r>
              <a:rPr lang="en-US" altLang="ar-SA" sz="3200" b="1" i="1" dirty="0" smtClean="0">
                <a:solidFill>
                  <a:schemeClr val="accent4">
                    <a:lumMod val="75000"/>
                  </a:schemeClr>
                </a:solidFill>
              </a:rPr>
              <a:t>Infection</a:t>
            </a:r>
            <a:r>
              <a:rPr lang="en-US" altLang="ar-SA" sz="3200" b="1" i="1" dirty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pPr marL="342900" indent="-342900" algn="l" rtl="0">
              <a:spcBef>
                <a:spcPct val="20000"/>
              </a:spcBef>
              <a:buClr>
                <a:srgbClr val="FF6600"/>
              </a:buClr>
              <a:buSzPct val="120000"/>
              <a:buFontTx/>
              <a:buChar char="•"/>
            </a:pPr>
            <a:r>
              <a:rPr lang="en-US" altLang="ar-SA" sz="3200" dirty="0">
                <a:solidFill>
                  <a:srgbClr val="C00000"/>
                </a:solidFill>
              </a:rPr>
              <a:t>Split ejaculate  </a:t>
            </a:r>
          </a:p>
          <a:p>
            <a:pPr marL="342900" indent="-342900" algn="l" rtl="0">
              <a:spcBef>
                <a:spcPct val="20000"/>
              </a:spcBef>
              <a:buClr>
                <a:srgbClr val="FF6600"/>
              </a:buClr>
              <a:buSzPct val="120000"/>
              <a:buFontTx/>
              <a:buChar char="•"/>
            </a:pPr>
            <a:r>
              <a:rPr lang="en-US" altLang="ar-SA" sz="3200" dirty="0">
                <a:solidFill>
                  <a:srgbClr val="C00000"/>
                </a:solidFill>
              </a:rPr>
              <a:t>The advances in IVF, ET.       reviving IUI.</a:t>
            </a:r>
            <a:endParaRPr lang="en-US" altLang="ar-SA" sz="2800" dirty="0">
              <a:solidFill>
                <a:srgbClr val="C00000"/>
              </a:solidFill>
            </a:endParaRP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5410200" y="6019800"/>
            <a:ext cx="609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495800" y="1676400"/>
            <a:ext cx="1841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/>
            <a:endParaRPr lang="en-US" altLang="en-US" sz="4000" b="1">
              <a:solidFill>
                <a:srgbClr val="3333FF"/>
              </a:solidFill>
            </a:endParaRPr>
          </a:p>
        </p:txBody>
      </p:sp>
      <p:sp>
        <p:nvSpPr>
          <p:cNvPr id="29711" name="AutoShape 15"/>
          <p:cNvSpPr>
            <a:spLocks noChangeArrowheads="1"/>
          </p:cNvSpPr>
          <p:nvPr/>
        </p:nvSpPr>
        <p:spPr bwMode="auto">
          <a:xfrm>
            <a:off x="914400" y="304800"/>
            <a:ext cx="6705600" cy="1143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altLang="ar-SA" sz="4000" b="1">
                <a:solidFill>
                  <a:srgbClr val="3333FF"/>
                </a:solidFill>
              </a:rPr>
              <a:t>History of IUI</a:t>
            </a:r>
            <a:endParaRPr lang="en-US" altLang="en-US" sz="4000" b="1">
              <a:solidFill>
                <a:srgbClr val="3333FF"/>
              </a:solidFill>
            </a:endParaRPr>
          </a:p>
        </p:txBody>
      </p:sp>
      <p:sp>
        <p:nvSpPr>
          <p:cNvPr id="29712" name="AutoShape 16"/>
          <p:cNvSpPr>
            <a:spLocks noChangeArrowheads="1"/>
          </p:cNvSpPr>
          <p:nvPr/>
        </p:nvSpPr>
        <p:spPr bwMode="auto">
          <a:xfrm>
            <a:off x="4648200" y="4038600"/>
            <a:ext cx="990600" cy="1143000"/>
          </a:xfrm>
          <a:prstGeom prst="rightArrowCallout">
            <a:avLst>
              <a:gd name="adj1" fmla="val 28846"/>
              <a:gd name="adj2" fmla="val 28846"/>
              <a:gd name="adj3" fmla="val 16667"/>
              <a:gd name="adj4" fmla="val 66667"/>
            </a:avLst>
          </a:prstGeom>
          <a:solidFill>
            <a:srgbClr val="FF99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5943600" y="37338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rtl="0">
              <a:spcBef>
                <a:spcPct val="20000"/>
              </a:spcBef>
              <a:buClr>
                <a:srgbClr val="FF6600"/>
              </a:buClr>
              <a:buSzPct val="120000"/>
            </a:pPr>
            <a:r>
              <a:rPr lang="en-US" altLang="ar-SA" sz="3200" b="1" dirty="0" smtClean="0">
                <a:solidFill>
                  <a:schemeClr val="accent2">
                    <a:lumMod val="75000"/>
                  </a:schemeClr>
                </a:solidFill>
              </a:rPr>
              <a:t>Abandoned </a:t>
            </a:r>
            <a:r>
              <a:rPr lang="en-US" altLang="ar-SA" sz="3200" b="1" dirty="0">
                <a:solidFill>
                  <a:schemeClr val="accent2">
                    <a:lumMod val="75000"/>
                  </a:schemeClr>
                </a:solidFill>
              </a:rPr>
              <a:t>(Stone et al, 1986)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autoUpdateAnimBg="0"/>
      <p:bldP spid="29704" grpId="0" animBg="1"/>
      <p:bldP spid="29706" grpId="0" autoUpdateAnimBg="0"/>
      <p:bldP spid="29711" grpId="0" animBg="1" autoUpdateAnimBg="0"/>
      <p:bldP spid="29712" grpId="0" animBg="1"/>
      <p:bldP spid="2971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ChangeArrowheads="1"/>
          </p:cNvSpPr>
          <p:nvPr/>
        </p:nvSpPr>
        <p:spPr bwMode="auto">
          <a:xfrm>
            <a:off x="457200" y="304800"/>
            <a:ext cx="784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l" rtl="0"/>
            <a:r>
              <a:rPr lang="en-US" altLang="ar-SA" sz="4400" b="1" i="1">
                <a:solidFill>
                  <a:srgbClr val="FF6600"/>
                </a:solidFill>
              </a:rPr>
              <a:t>        </a:t>
            </a:r>
            <a:endParaRPr lang="en-US" altLang="ar-SA" sz="4400" b="1" i="1">
              <a:solidFill>
                <a:srgbClr val="FFFF00"/>
              </a:solidFill>
            </a:endParaRPr>
          </a:p>
        </p:txBody>
      </p:sp>
      <p:sp>
        <p:nvSpPr>
          <p:cNvPr id="31747" name="Rectangle 1027"/>
          <p:cNvSpPr>
            <a:spLocks noChangeArrowheads="1"/>
          </p:cNvSpPr>
          <p:nvPr/>
        </p:nvSpPr>
        <p:spPr bwMode="auto">
          <a:xfrm>
            <a:off x="228600" y="2133600"/>
            <a:ext cx="8915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 rtl="0">
              <a:spcBef>
                <a:spcPct val="20000"/>
              </a:spcBef>
              <a:buClr>
                <a:srgbClr val="FF6600"/>
              </a:buClr>
              <a:buSzPct val="120000"/>
              <a:buFontTx/>
              <a:buChar char="•"/>
            </a:pPr>
            <a:endParaRPr lang="en-US" altLang="ar-SA" sz="2800">
              <a:solidFill>
                <a:srgbClr val="FFFFFF"/>
              </a:solidFill>
            </a:endParaRPr>
          </a:p>
        </p:txBody>
      </p:sp>
      <p:sp>
        <p:nvSpPr>
          <p:cNvPr id="31748" name="Rectangle 1028"/>
          <p:cNvSpPr>
            <a:spLocks noChangeArrowheads="1"/>
          </p:cNvSpPr>
          <p:nvPr/>
        </p:nvSpPr>
        <p:spPr bwMode="auto">
          <a:xfrm>
            <a:off x="228600" y="2057400"/>
            <a:ext cx="838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 rtl="0">
              <a:spcBef>
                <a:spcPct val="20000"/>
              </a:spcBef>
              <a:buClr>
                <a:srgbClr val="FF6600"/>
              </a:buClr>
              <a:buSzPct val="120000"/>
            </a:pPr>
            <a:r>
              <a:rPr lang="en-US" altLang="ar-SA" sz="3200" b="1" dirty="0"/>
              <a:t>Advances in:-</a:t>
            </a:r>
          </a:p>
          <a:p>
            <a:pPr marL="342900" indent="-342900" algn="l" rtl="0">
              <a:spcBef>
                <a:spcPct val="20000"/>
              </a:spcBef>
              <a:buClr>
                <a:srgbClr val="FF6600"/>
              </a:buClr>
              <a:buSzPct val="120000"/>
              <a:buFontTx/>
              <a:buChar char="•"/>
            </a:pPr>
            <a:r>
              <a:rPr lang="en-US" altLang="ar-SA" sz="2400" b="1" dirty="0">
                <a:solidFill>
                  <a:srgbClr val="C00000"/>
                </a:solidFill>
              </a:rPr>
              <a:t>Progress  in semen processing and sperm isolation methods.                                                                                           </a:t>
            </a:r>
            <a:r>
              <a:rPr lang="en-US" altLang="ar-SA" sz="2400" dirty="0">
                <a:solidFill>
                  <a:srgbClr val="C00000"/>
                </a:solidFill>
              </a:rPr>
              <a:t>		</a:t>
            </a:r>
            <a:r>
              <a:rPr lang="en-US" altLang="ar-SA" dirty="0">
                <a:solidFill>
                  <a:srgbClr val="FFFFFF"/>
                </a:solidFill>
              </a:rPr>
              <a:t>	</a:t>
            </a:r>
          </a:p>
          <a:p>
            <a:pPr marL="342900" indent="-342900" algn="l" rtl="0">
              <a:spcBef>
                <a:spcPct val="20000"/>
              </a:spcBef>
              <a:buClr>
                <a:srgbClr val="FF6600"/>
              </a:buClr>
              <a:buSzPct val="120000"/>
            </a:pPr>
            <a:endParaRPr lang="en-US" altLang="ar-SA" dirty="0">
              <a:solidFill>
                <a:srgbClr val="FFFFFF"/>
              </a:solidFill>
            </a:endParaRPr>
          </a:p>
          <a:p>
            <a:pPr marL="342900" indent="-342900" algn="l" rtl="0">
              <a:spcBef>
                <a:spcPct val="20000"/>
              </a:spcBef>
              <a:buClr>
                <a:srgbClr val="FF6600"/>
              </a:buClr>
              <a:buSzPct val="120000"/>
              <a:buFontTx/>
              <a:buChar char="•"/>
            </a:pPr>
            <a:r>
              <a:rPr lang="en-US" altLang="ar-SA" sz="2400" b="1" dirty="0">
                <a:solidFill>
                  <a:srgbClr val="C00000"/>
                </a:solidFill>
              </a:rPr>
              <a:t>Improved ovarian stimulation protocols (developed primarily to meet IVF requirements) </a:t>
            </a:r>
            <a:r>
              <a:rPr lang="en-US" altLang="ar-SA" sz="2400" b="1" dirty="0">
                <a:solidFill>
                  <a:srgbClr val="C00000"/>
                </a:solidFill>
                <a:sym typeface="Symbol" pitchFamily="18" charset="2"/>
              </a:rPr>
              <a:t></a:t>
            </a:r>
            <a:r>
              <a:rPr lang="en-US" altLang="ar-SA" sz="2400" b="1" dirty="0">
                <a:solidFill>
                  <a:srgbClr val="C00000"/>
                </a:solidFill>
              </a:rPr>
              <a:t> </a:t>
            </a:r>
            <a:r>
              <a:rPr lang="en-US" altLang="ar-SA" sz="2400" b="1" dirty="0">
                <a:solidFill>
                  <a:srgbClr val="C00000"/>
                </a:solidFill>
                <a:sym typeface="Symbol" pitchFamily="18" charset="2"/>
              </a:rPr>
              <a:t></a:t>
            </a:r>
            <a:r>
              <a:rPr lang="en-US" altLang="ar-SA" sz="2400" b="1" dirty="0">
                <a:solidFill>
                  <a:srgbClr val="C00000"/>
                </a:solidFill>
              </a:rPr>
              <a:t>side effects.</a:t>
            </a:r>
          </a:p>
          <a:p>
            <a:pPr marL="342900" indent="-342900" algn="l" rtl="0">
              <a:spcBef>
                <a:spcPct val="20000"/>
              </a:spcBef>
              <a:buClr>
                <a:srgbClr val="FF6600"/>
              </a:buClr>
              <a:buSzPct val="120000"/>
            </a:pPr>
            <a:r>
              <a:rPr lang="en-US" altLang="ar-SA" dirty="0">
                <a:solidFill>
                  <a:srgbClr val="FFFFFF"/>
                </a:solidFill>
              </a:rPr>
              <a:t>   </a:t>
            </a:r>
          </a:p>
        </p:txBody>
      </p:sp>
      <p:sp>
        <p:nvSpPr>
          <p:cNvPr id="31752" name="Text Box 1032"/>
          <p:cNvSpPr txBox="1">
            <a:spLocks noChangeArrowheads="1"/>
          </p:cNvSpPr>
          <p:nvPr/>
        </p:nvSpPr>
        <p:spPr bwMode="auto">
          <a:xfrm>
            <a:off x="381000" y="5105400"/>
            <a:ext cx="8077200" cy="1444625"/>
          </a:xfrm>
          <a:prstGeom prst="rect">
            <a:avLst/>
          </a:prstGeom>
          <a:solidFill>
            <a:schemeClr val="tx1"/>
          </a:solidFill>
          <a:ln w="12700">
            <a:pattFill prst="dashVert">
              <a:fgClr>
                <a:srgbClr val="00FF00"/>
              </a:fgClr>
              <a:bgClr>
                <a:srgbClr val="FF0000"/>
              </a:bgClr>
            </a:patt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rtl="0">
              <a:buSzPct val="120000"/>
            </a:pPr>
            <a:r>
              <a:rPr lang="en-US" altLang="ar-SA" sz="4400" b="1" dirty="0">
                <a:solidFill>
                  <a:srgbClr val="FF0000"/>
                </a:solidFill>
              </a:rPr>
              <a:t>IUI progress is due to advances in IVF, ET.</a:t>
            </a:r>
            <a:endParaRPr lang="en-US" altLang="en-US" sz="4400" b="1" dirty="0">
              <a:solidFill>
                <a:srgbClr val="FF0000"/>
              </a:solidFill>
            </a:endParaRPr>
          </a:p>
        </p:txBody>
      </p:sp>
      <p:sp>
        <p:nvSpPr>
          <p:cNvPr id="31753" name="AutoShape 1033"/>
          <p:cNvSpPr>
            <a:spLocks noChangeArrowheads="1"/>
          </p:cNvSpPr>
          <p:nvPr/>
        </p:nvSpPr>
        <p:spPr bwMode="auto">
          <a:xfrm>
            <a:off x="609600" y="228600"/>
            <a:ext cx="6705600" cy="1143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altLang="ar-SA" sz="3200" b="1" dirty="0">
                <a:solidFill>
                  <a:srgbClr val="3333FF"/>
                </a:solidFill>
              </a:rPr>
              <a:t>Reviving the interest in IUI</a:t>
            </a:r>
            <a:endParaRPr lang="en-US" altLang="en-US" sz="3200" b="1" dirty="0">
              <a:solidFill>
                <a:srgbClr val="3333FF"/>
              </a:solidFill>
            </a:endParaRPr>
          </a:p>
        </p:txBody>
      </p:sp>
      <p:sp>
        <p:nvSpPr>
          <p:cNvPr id="31756" name="Text Box 1036"/>
          <p:cNvSpPr txBox="1">
            <a:spLocks noChangeArrowheads="1"/>
          </p:cNvSpPr>
          <p:nvPr/>
        </p:nvSpPr>
        <p:spPr bwMode="auto">
          <a:xfrm>
            <a:off x="4140975" y="3200400"/>
            <a:ext cx="543739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ar-SA" sz="4800" b="1" dirty="0"/>
              <a:t>+</a:t>
            </a:r>
            <a:endParaRPr lang="en-US" altLang="en-US" sz="1800" dirty="0"/>
          </a:p>
        </p:txBody>
      </p:sp>
      <p:sp>
        <p:nvSpPr>
          <p:cNvPr id="31758" name="AutoShape 1038"/>
          <p:cNvSpPr>
            <a:spLocks noChangeArrowheads="1"/>
          </p:cNvSpPr>
          <p:nvPr/>
        </p:nvSpPr>
        <p:spPr bwMode="auto">
          <a:xfrm>
            <a:off x="3810000" y="3200400"/>
            <a:ext cx="1066800" cy="914400"/>
          </a:xfrm>
          <a:prstGeom prst="bracePair">
            <a:avLst>
              <a:gd name="adj" fmla="val 8333"/>
            </a:avLst>
          </a:prstGeom>
          <a:noFill/>
          <a:ln w="12700">
            <a:solidFill>
              <a:srgbClr val="FF66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autoUpdateAnimBg="0"/>
      <p:bldP spid="31748" grpId="0" autoUpdateAnimBg="0"/>
      <p:bldP spid="31752" grpId="0" animBg="1" autoUpdateAnimBg="0"/>
      <p:bldP spid="31753" grpId="0" animBg="1" autoUpdateAnimBg="0"/>
      <p:bldP spid="31756" grpId="0" autoUpdateAnimBg="0"/>
      <p:bldP spid="3175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724</TotalTime>
  <Words>1449</Words>
  <Application>Microsoft Office PowerPoint</Application>
  <PresentationFormat>On-screen Show (4:3)</PresentationFormat>
  <Paragraphs>302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Trek</vt:lpstr>
      <vt:lpstr>   </vt:lpstr>
      <vt:lpstr>INTRAUTERINE INSEMINATION</vt:lpstr>
      <vt:lpstr>Infertility</vt:lpstr>
      <vt:lpstr>Slide 4</vt:lpstr>
      <vt:lpstr>CAUSES OF FEMALE INFERTILITY</vt:lpstr>
      <vt:lpstr>INTRAUTERINE INSEMINATION</vt:lpstr>
      <vt:lpstr>History </vt:lpstr>
      <vt:lpstr>Slide 8</vt:lpstr>
      <vt:lpstr>Slide 9</vt:lpstr>
      <vt:lpstr>Slide 10</vt:lpstr>
      <vt:lpstr>STEPS OF IUI  </vt:lpstr>
      <vt:lpstr>PREREQUISITES  </vt:lpstr>
      <vt:lpstr>Slide 13</vt:lpstr>
      <vt:lpstr>INDICATIONS</vt:lpstr>
      <vt:lpstr>Male factor</vt:lpstr>
      <vt:lpstr>Female factor</vt:lpstr>
      <vt:lpstr>Cryopreserved samples </vt:lpstr>
      <vt:lpstr>IUI with Donor Sperm </vt:lpstr>
      <vt:lpstr>CONTRAINDICATIONS </vt:lpstr>
      <vt:lpstr>Ovulation induction</vt:lpstr>
      <vt:lpstr>Rationale and aim of ovulation induction for IUI  </vt:lpstr>
      <vt:lpstr>Ideal ovarian stimulation protocol?? </vt:lpstr>
      <vt:lpstr>Ovulation Trigger</vt:lpstr>
      <vt:lpstr>Slide 24</vt:lpstr>
      <vt:lpstr>SEMEN PREPARATION TECHNIQUES </vt:lpstr>
      <vt:lpstr>Semen preparation for IUI - Objective</vt:lpstr>
      <vt:lpstr>Semen requirements</vt:lpstr>
      <vt:lpstr> Frequency of IUI</vt:lpstr>
      <vt:lpstr>Single Vs double IUI</vt:lpstr>
      <vt:lpstr>TIMING OF IUI</vt:lpstr>
      <vt:lpstr>Methods of AI </vt:lpstr>
      <vt:lpstr>IUI procedure</vt:lpstr>
      <vt:lpstr>IUI procedure</vt:lpstr>
      <vt:lpstr>Slide 34</vt:lpstr>
      <vt:lpstr>Slide 35</vt:lpstr>
      <vt:lpstr>Role of bed rest after IUI</vt:lpstr>
      <vt:lpstr>LUTEAL SUPPORT </vt:lpstr>
      <vt:lpstr>Luteal support </vt:lpstr>
      <vt:lpstr>Success rates</vt:lpstr>
      <vt:lpstr>Slide 40</vt:lpstr>
      <vt:lpstr>Prognostic factors</vt:lpstr>
      <vt:lpstr>COMPLICATIONS  </vt:lpstr>
      <vt:lpstr>Conclusion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IUI</dc:title>
  <dc:creator>User</dc:creator>
  <cp:lastModifiedBy>User</cp:lastModifiedBy>
  <cp:revision>79</cp:revision>
  <dcterms:created xsi:type="dcterms:W3CDTF">2013-07-16T05:33:10Z</dcterms:created>
  <dcterms:modified xsi:type="dcterms:W3CDTF">2013-07-22T14:01:59Z</dcterms:modified>
</cp:coreProperties>
</file>